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9" r:id="rId3"/>
    <p:sldId id="260" r:id="rId4"/>
    <p:sldId id="262" r:id="rId5"/>
    <p:sldId id="261" r:id="rId6"/>
    <p:sldId id="269" r:id="rId7"/>
    <p:sldId id="268" r:id="rId8"/>
    <p:sldId id="270" r:id="rId9"/>
    <p:sldId id="271" r:id="rId10"/>
    <p:sldId id="273" r:id="rId11"/>
    <p:sldId id="272" r:id="rId12"/>
    <p:sldId id="274" r:id="rId13"/>
    <p:sldId id="275" r:id="rId14"/>
    <p:sldId id="276" r:id="rId15"/>
    <p:sldId id="277" r:id="rId16"/>
    <p:sldId id="264" r:id="rId17"/>
    <p:sldId id="265" r:id="rId18"/>
    <p:sldId id="266" r:id="rId19"/>
    <p:sldId id="267" r:id="rId20"/>
    <p:sldId id="281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6659" autoAdjust="0"/>
  </p:normalViewPr>
  <p:slideViewPr>
    <p:cSldViewPr snapToGrid="0">
      <p:cViewPr varScale="1">
        <p:scale>
          <a:sx n="99" d="100"/>
          <a:sy n="99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3F26C-634A-44C4-A180-C05491D68995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A5092B3B-43F9-4BF7-BA9B-DCE6268DFAC4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2016.01</a:t>
          </a:r>
          <a:endParaRPr lang="zh-CN" altLang="en-US" dirty="0"/>
        </a:p>
      </dgm:t>
    </dgm:pt>
    <dgm:pt modelId="{56DA4749-848C-4D11-A98F-E15F76C4F961}" type="parTrans" cxnId="{AE5E861E-AF0F-4C54-B944-652CE74B1749}">
      <dgm:prSet/>
      <dgm:spPr/>
      <dgm:t>
        <a:bodyPr/>
        <a:lstStyle/>
        <a:p>
          <a:endParaRPr lang="zh-CN" altLang="en-US"/>
        </a:p>
      </dgm:t>
    </dgm:pt>
    <dgm:pt modelId="{B2F2ABD3-235D-4A8E-AF20-056582FE4631}" type="sibTrans" cxnId="{AE5E861E-AF0F-4C54-B944-652CE74B1749}">
      <dgm:prSet/>
      <dgm:spPr/>
      <dgm:t>
        <a:bodyPr/>
        <a:lstStyle/>
        <a:p>
          <a:endParaRPr lang="zh-CN" altLang="en-US"/>
        </a:p>
      </dgm:t>
    </dgm:pt>
    <dgm:pt modelId="{E2ADA4A1-4E73-4775-BB2B-6763AACB4D6B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2016.08</a:t>
          </a:r>
          <a:endParaRPr lang="zh-CN" altLang="en-US" dirty="0"/>
        </a:p>
      </dgm:t>
    </dgm:pt>
    <dgm:pt modelId="{7EDCB587-9BB0-47A1-9240-54894DEFE888}" type="parTrans" cxnId="{9A63671D-A3C2-491C-B1C2-29EADDD2D1BA}">
      <dgm:prSet/>
      <dgm:spPr/>
      <dgm:t>
        <a:bodyPr/>
        <a:lstStyle/>
        <a:p>
          <a:endParaRPr lang="zh-CN" altLang="en-US"/>
        </a:p>
      </dgm:t>
    </dgm:pt>
    <dgm:pt modelId="{610BA52F-4838-43EC-B6E9-43E471F2CB3E}" type="sibTrans" cxnId="{9A63671D-A3C2-491C-B1C2-29EADDD2D1BA}">
      <dgm:prSet/>
      <dgm:spPr/>
      <dgm:t>
        <a:bodyPr/>
        <a:lstStyle/>
        <a:p>
          <a:endParaRPr lang="zh-CN" altLang="en-US"/>
        </a:p>
      </dgm:t>
    </dgm:pt>
    <dgm:pt modelId="{C7DF385F-9DC1-424F-92E6-498B21BCC7A1}">
      <dgm:prSet phldrT="[文本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/>
            <a:t>2017.04</a:t>
          </a:r>
          <a:endParaRPr lang="zh-CN" altLang="en-US" dirty="0"/>
        </a:p>
      </dgm:t>
    </dgm:pt>
    <dgm:pt modelId="{D29B9038-013E-487B-B9B9-99FB56402428}" type="parTrans" cxnId="{E0CA8A09-2604-4928-B9F5-7C092E7BEBEB}">
      <dgm:prSet/>
      <dgm:spPr/>
      <dgm:t>
        <a:bodyPr/>
        <a:lstStyle/>
        <a:p>
          <a:endParaRPr lang="zh-CN" altLang="en-US"/>
        </a:p>
      </dgm:t>
    </dgm:pt>
    <dgm:pt modelId="{AB7874D3-8939-4A5D-BC3F-98AC6A5B46F0}" type="sibTrans" cxnId="{E0CA8A09-2604-4928-B9F5-7C092E7BEBEB}">
      <dgm:prSet/>
      <dgm:spPr/>
      <dgm:t>
        <a:bodyPr/>
        <a:lstStyle/>
        <a:p>
          <a:endParaRPr lang="zh-CN" altLang="en-US"/>
        </a:p>
      </dgm:t>
    </dgm:pt>
    <dgm:pt modelId="{F06F8C76-15C0-41F5-88F9-90494B4BE175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2017.06</a:t>
          </a:r>
          <a:endParaRPr lang="zh-CN" altLang="en-US" dirty="0"/>
        </a:p>
      </dgm:t>
    </dgm:pt>
    <dgm:pt modelId="{22B85091-94C9-4878-83A5-5B8070DAE66E}" type="parTrans" cxnId="{B5B057E5-FDFE-44D0-991D-2D488D4C6AF9}">
      <dgm:prSet/>
      <dgm:spPr/>
      <dgm:t>
        <a:bodyPr/>
        <a:lstStyle/>
        <a:p>
          <a:endParaRPr lang="zh-CN" altLang="en-US"/>
        </a:p>
      </dgm:t>
    </dgm:pt>
    <dgm:pt modelId="{BE114A70-E88C-4F0C-B7F5-45ECBDAE67CF}" type="sibTrans" cxnId="{B5B057E5-FDFE-44D0-991D-2D488D4C6AF9}">
      <dgm:prSet/>
      <dgm:spPr/>
      <dgm:t>
        <a:bodyPr/>
        <a:lstStyle/>
        <a:p>
          <a:endParaRPr lang="zh-CN" altLang="en-US"/>
        </a:p>
      </dgm:t>
    </dgm:pt>
    <dgm:pt modelId="{48068224-8D41-460B-80A7-9A5A6D362F5F}">
      <dgm:prSet phldrT="[文本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2018.02</a:t>
          </a:r>
          <a:endParaRPr lang="zh-CN" altLang="en-US" dirty="0"/>
        </a:p>
      </dgm:t>
    </dgm:pt>
    <dgm:pt modelId="{A513133A-B007-4A74-9B0C-00C5C6FCEC3E}" type="parTrans" cxnId="{C6F45C47-FEC5-46FA-887F-47F37613B59E}">
      <dgm:prSet/>
      <dgm:spPr/>
      <dgm:t>
        <a:bodyPr/>
        <a:lstStyle/>
        <a:p>
          <a:endParaRPr lang="zh-CN" altLang="en-US"/>
        </a:p>
      </dgm:t>
    </dgm:pt>
    <dgm:pt modelId="{ACE30DD6-D3AC-4F98-9E47-3BE88CC5ECBC}" type="sibTrans" cxnId="{C6F45C47-FEC5-46FA-887F-47F37613B59E}">
      <dgm:prSet/>
      <dgm:spPr/>
      <dgm:t>
        <a:bodyPr/>
        <a:lstStyle/>
        <a:p>
          <a:endParaRPr lang="zh-CN" altLang="en-US"/>
        </a:p>
      </dgm:t>
    </dgm:pt>
    <dgm:pt modelId="{22190432-919D-4F66-9542-D9279B27346E}">
      <dgm:prSet phldrT="[文本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800" dirty="0"/>
            <a:t>2018.04</a:t>
          </a:r>
          <a:endParaRPr lang="zh-CN" altLang="en-US" sz="1800" dirty="0"/>
        </a:p>
      </dgm:t>
    </dgm:pt>
    <dgm:pt modelId="{D32939BC-6DB4-41CC-9490-AFBD219CF8D0}" type="parTrans" cxnId="{0AD59B2C-FD2A-4548-965D-2B2A5C247767}">
      <dgm:prSet/>
      <dgm:spPr/>
      <dgm:t>
        <a:bodyPr/>
        <a:lstStyle/>
        <a:p>
          <a:endParaRPr lang="zh-CN" altLang="en-US"/>
        </a:p>
      </dgm:t>
    </dgm:pt>
    <dgm:pt modelId="{F1716048-DF60-41FE-AAD8-EBDADDFE92A3}" type="sibTrans" cxnId="{0AD59B2C-FD2A-4548-965D-2B2A5C247767}">
      <dgm:prSet/>
      <dgm:spPr/>
      <dgm:t>
        <a:bodyPr/>
        <a:lstStyle/>
        <a:p>
          <a:endParaRPr lang="zh-CN" altLang="en-US"/>
        </a:p>
      </dgm:t>
    </dgm:pt>
    <dgm:pt modelId="{7E19FC75-59FD-47B7-95EE-F486803DB17C}" type="pres">
      <dgm:prSet presAssocID="{2C93F26C-634A-44C4-A180-C05491D68995}" presName="Name0" presStyleCnt="0">
        <dgm:presLayoutVars>
          <dgm:dir/>
          <dgm:animLvl val="lvl"/>
          <dgm:resizeHandles val="exact"/>
        </dgm:presLayoutVars>
      </dgm:prSet>
      <dgm:spPr/>
    </dgm:pt>
    <dgm:pt modelId="{C01E712D-5BB9-4594-8FB3-2730E725539A}" type="pres">
      <dgm:prSet presAssocID="{A5092B3B-43F9-4BF7-BA9B-DCE6268DFAC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E4104338-B9EB-499F-98B8-8B415BC03F75}" type="pres">
      <dgm:prSet presAssocID="{B2F2ABD3-235D-4A8E-AF20-056582FE4631}" presName="parTxOnlySpace" presStyleCnt="0"/>
      <dgm:spPr/>
    </dgm:pt>
    <dgm:pt modelId="{BAB918D2-5208-42B3-AC4F-D7FD779C7E5C}" type="pres">
      <dgm:prSet presAssocID="{E2ADA4A1-4E73-4775-BB2B-6763AACB4D6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21907C4-A2EE-4E1F-9D9A-EFF817F0F678}" type="pres">
      <dgm:prSet presAssocID="{610BA52F-4838-43EC-B6E9-43E471F2CB3E}" presName="parTxOnlySpace" presStyleCnt="0"/>
      <dgm:spPr/>
    </dgm:pt>
    <dgm:pt modelId="{3946AE13-E0AE-4BDA-A944-FE3921062C2E}" type="pres">
      <dgm:prSet presAssocID="{C7DF385F-9DC1-424F-92E6-498B21BCC7A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4C330A8-9BF7-4432-85F9-E296DD9950DC}" type="pres">
      <dgm:prSet presAssocID="{AB7874D3-8939-4A5D-BC3F-98AC6A5B46F0}" presName="parTxOnlySpace" presStyleCnt="0"/>
      <dgm:spPr/>
    </dgm:pt>
    <dgm:pt modelId="{B6F5123A-7029-46EB-9F14-9C8D8FF9453B}" type="pres">
      <dgm:prSet presAssocID="{F06F8C76-15C0-41F5-88F9-90494B4BE17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740D84D-48DC-4491-B08D-2DE47E9E324D}" type="pres">
      <dgm:prSet presAssocID="{BE114A70-E88C-4F0C-B7F5-45ECBDAE67CF}" presName="parTxOnlySpace" presStyleCnt="0"/>
      <dgm:spPr/>
    </dgm:pt>
    <dgm:pt modelId="{E6BA81CA-D07B-4FC5-892C-F9E0662351FF}" type="pres">
      <dgm:prSet presAssocID="{48068224-8D41-460B-80A7-9A5A6D362F5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1A0DB07-8765-4CF5-B2D7-EBC149C2632E}" type="pres">
      <dgm:prSet presAssocID="{ACE30DD6-D3AC-4F98-9E47-3BE88CC5ECBC}" presName="parTxOnlySpace" presStyleCnt="0"/>
      <dgm:spPr/>
    </dgm:pt>
    <dgm:pt modelId="{7F38BF0F-BA84-4644-B8E5-C9538F6B0339}" type="pres">
      <dgm:prSet presAssocID="{22190432-919D-4F66-9542-D9279B27346E}" presName="parTxOnly" presStyleLbl="node1" presStyleIdx="5" presStyleCnt="6" custScaleX="159928" custScaleY="103891">
        <dgm:presLayoutVars>
          <dgm:chMax val="0"/>
          <dgm:chPref val="0"/>
          <dgm:bulletEnabled val="1"/>
        </dgm:presLayoutVars>
      </dgm:prSet>
      <dgm:spPr/>
    </dgm:pt>
  </dgm:ptLst>
  <dgm:cxnLst>
    <dgm:cxn modelId="{E0CA8A09-2604-4928-B9F5-7C092E7BEBEB}" srcId="{2C93F26C-634A-44C4-A180-C05491D68995}" destId="{C7DF385F-9DC1-424F-92E6-498B21BCC7A1}" srcOrd="2" destOrd="0" parTransId="{D29B9038-013E-487B-B9B9-99FB56402428}" sibTransId="{AB7874D3-8939-4A5D-BC3F-98AC6A5B46F0}"/>
    <dgm:cxn modelId="{27971F0A-B9DF-4CE7-A8EE-4D78271F3AB1}" type="presOf" srcId="{A5092B3B-43F9-4BF7-BA9B-DCE6268DFAC4}" destId="{C01E712D-5BB9-4594-8FB3-2730E725539A}" srcOrd="0" destOrd="0" presId="urn:microsoft.com/office/officeart/2005/8/layout/chevron1"/>
    <dgm:cxn modelId="{7B44E60D-8719-497D-8DB9-7DFD82D4A7F9}" type="presOf" srcId="{2C93F26C-634A-44C4-A180-C05491D68995}" destId="{7E19FC75-59FD-47B7-95EE-F486803DB17C}" srcOrd="0" destOrd="0" presId="urn:microsoft.com/office/officeart/2005/8/layout/chevron1"/>
    <dgm:cxn modelId="{7AFE3912-F2BA-42A2-A698-EC5FAD89C9B5}" type="presOf" srcId="{C7DF385F-9DC1-424F-92E6-498B21BCC7A1}" destId="{3946AE13-E0AE-4BDA-A944-FE3921062C2E}" srcOrd="0" destOrd="0" presId="urn:microsoft.com/office/officeart/2005/8/layout/chevron1"/>
    <dgm:cxn modelId="{9A63671D-A3C2-491C-B1C2-29EADDD2D1BA}" srcId="{2C93F26C-634A-44C4-A180-C05491D68995}" destId="{E2ADA4A1-4E73-4775-BB2B-6763AACB4D6B}" srcOrd="1" destOrd="0" parTransId="{7EDCB587-9BB0-47A1-9240-54894DEFE888}" sibTransId="{610BA52F-4838-43EC-B6E9-43E471F2CB3E}"/>
    <dgm:cxn modelId="{AE5E861E-AF0F-4C54-B944-652CE74B1749}" srcId="{2C93F26C-634A-44C4-A180-C05491D68995}" destId="{A5092B3B-43F9-4BF7-BA9B-DCE6268DFAC4}" srcOrd="0" destOrd="0" parTransId="{56DA4749-848C-4D11-A98F-E15F76C4F961}" sibTransId="{B2F2ABD3-235D-4A8E-AF20-056582FE4631}"/>
    <dgm:cxn modelId="{0AD59B2C-FD2A-4548-965D-2B2A5C247767}" srcId="{2C93F26C-634A-44C4-A180-C05491D68995}" destId="{22190432-919D-4F66-9542-D9279B27346E}" srcOrd="5" destOrd="0" parTransId="{D32939BC-6DB4-41CC-9490-AFBD219CF8D0}" sibTransId="{F1716048-DF60-41FE-AAD8-EBDADDFE92A3}"/>
    <dgm:cxn modelId="{C6F45C47-FEC5-46FA-887F-47F37613B59E}" srcId="{2C93F26C-634A-44C4-A180-C05491D68995}" destId="{48068224-8D41-460B-80A7-9A5A6D362F5F}" srcOrd="4" destOrd="0" parTransId="{A513133A-B007-4A74-9B0C-00C5C6FCEC3E}" sibTransId="{ACE30DD6-D3AC-4F98-9E47-3BE88CC5ECBC}"/>
    <dgm:cxn modelId="{1227646F-F66F-480C-A6B0-F4681D7C10FC}" type="presOf" srcId="{E2ADA4A1-4E73-4775-BB2B-6763AACB4D6B}" destId="{BAB918D2-5208-42B3-AC4F-D7FD779C7E5C}" srcOrd="0" destOrd="0" presId="urn:microsoft.com/office/officeart/2005/8/layout/chevron1"/>
    <dgm:cxn modelId="{7E82B276-1287-4BCD-9F6C-A8B2512DF1C3}" type="presOf" srcId="{22190432-919D-4F66-9542-D9279B27346E}" destId="{7F38BF0F-BA84-4644-B8E5-C9538F6B0339}" srcOrd="0" destOrd="0" presId="urn:microsoft.com/office/officeart/2005/8/layout/chevron1"/>
    <dgm:cxn modelId="{E1BBDFB6-E61C-4ACD-A328-32ED04E08CA8}" type="presOf" srcId="{48068224-8D41-460B-80A7-9A5A6D362F5F}" destId="{E6BA81CA-D07B-4FC5-892C-F9E0662351FF}" srcOrd="0" destOrd="0" presId="urn:microsoft.com/office/officeart/2005/8/layout/chevron1"/>
    <dgm:cxn modelId="{B5B057E5-FDFE-44D0-991D-2D488D4C6AF9}" srcId="{2C93F26C-634A-44C4-A180-C05491D68995}" destId="{F06F8C76-15C0-41F5-88F9-90494B4BE175}" srcOrd="3" destOrd="0" parTransId="{22B85091-94C9-4878-83A5-5B8070DAE66E}" sibTransId="{BE114A70-E88C-4F0C-B7F5-45ECBDAE67CF}"/>
    <dgm:cxn modelId="{BA5342F3-38E1-489C-8576-2F5D1A9B2417}" type="presOf" srcId="{F06F8C76-15C0-41F5-88F9-90494B4BE175}" destId="{B6F5123A-7029-46EB-9F14-9C8D8FF9453B}" srcOrd="0" destOrd="0" presId="urn:microsoft.com/office/officeart/2005/8/layout/chevron1"/>
    <dgm:cxn modelId="{092EB876-4B91-4C22-A714-E2593DBD6E53}" type="presParOf" srcId="{7E19FC75-59FD-47B7-95EE-F486803DB17C}" destId="{C01E712D-5BB9-4594-8FB3-2730E725539A}" srcOrd="0" destOrd="0" presId="urn:microsoft.com/office/officeart/2005/8/layout/chevron1"/>
    <dgm:cxn modelId="{8CCC1DD6-1A2C-424A-BB0D-0A1B70F4CBDF}" type="presParOf" srcId="{7E19FC75-59FD-47B7-95EE-F486803DB17C}" destId="{E4104338-B9EB-499F-98B8-8B415BC03F75}" srcOrd="1" destOrd="0" presId="urn:microsoft.com/office/officeart/2005/8/layout/chevron1"/>
    <dgm:cxn modelId="{C27299EB-FEE9-4A95-8915-FA5857F1C6C8}" type="presParOf" srcId="{7E19FC75-59FD-47B7-95EE-F486803DB17C}" destId="{BAB918D2-5208-42B3-AC4F-D7FD779C7E5C}" srcOrd="2" destOrd="0" presId="urn:microsoft.com/office/officeart/2005/8/layout/chevron1"/>
    <dgm:cxn modelId="{D20BC018-C8CE-4564-8652-DF7898A2A906}" type="presParOf" srcId="{7E19FC75-59FD-47B7-95EE-F486803DB17C}" destId="{B21907C4-A2EE-4E1F-9D9A-EFF817F0F678}" srcOrd="3" destOrd="0" presId="urn:microsoft.com/office/officeart/2005/8/layout/chevron1"/>
    <dgm:cxn modelId="{548D5E8C-3970-4779-AE85-9CBA0853B65B}" type="presParOf" srcId="{7E19FC75-59FD-47B7-95EE-F486803DB17C}" destId="{3946AE13-E0AE-4BDA-A944-FE3921062C2E}" srcOrd="4" destOrd="0" presId="urn:microsoft.com/office/officeart/2005/8/layout/chevron1"/>
    <dgm:cxn modelId="{D26893F9-652E-45C6-AB8D-3EE32373D5C1}" type="presParOf" srcId="{7E19FC75-59FD-47B7-95EE-F486803DB17C}" destId="{74C330A8-9BF7-4432-85F9-E296DD9950DC}" srcOrd="5" destOrd="0" presId="urn:microsoft.com/office/officeart/2005/8/layout/chevron1"/>
    <dgm:cxn modelId="{9A32A074-D734-4E86-8F44-3881FFBEE796}" type="presParOf" srcId="{7E19FC75-59FD-47B7-95EE-F486803DB17C}" destId="{B6F5123A-7029-46EB-9F14-9C8D8FF9453B}" srcOrd="6" destOrd="0" presId="urn:microsoft.com/office/officeart/2005/8/layout/chevron1"/>
    <dgm:cxn modelId="{ED220B69-9048-4F8E-9E0C-AC36E88199A9}" type="presParOf" srcId="{7E19FC75-59FD-47B7-95EE-F486803DB17C}" destId="{6740D84D-48DC-4491-B08D-2DE47E9E324D}" srcOrd="7" destOrd="0" presId="urn:microsoft.com/office/officeart/2005/8/layout/chevron1"/>
    <dgm:cxn modelId="{05F43809-8F51-422D-B560-E34AEDFB9EB5}" type="presParOf" srcId="{7E19FC75-59FD-47B7-95EE-F486803DB17C}" destId="{E6BA81CA-D07B-4FC5-892C-F9E0662351FF}" srcOrd="8" destOrd="0" presId="urn:microsoft.com/office/officeart/2005/8/layout/chevron1"/>
    <dgm:cxn modelId="{96642EE6-D579-4452-861C-30A470C15912}" type="presParOf" srcId="{7E19FC75-59FD-47B7-95EE-F486803DB17C}" destId="{B1A0DB07-8765-4CF5-B2D7-EBC149C2632E}" srcOrd="9" destOrd="0" presId="urn:microsoft.com/office/officeart/2005/8/layout/chevron1"/>
    <dgm:cxn modelId="{CD74365B-D92B-4DDB-8C53-63D31E1D0CB2}" type="presParOf" srcId="{7E19FC75-59FD-47B7-95EE-F486803DB17C}" destId="{7F38BF0F-BA84-4644-B8E5-C9538F6B033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0D5B3-4BCE-436E-BC29-7315E667768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82FABD-E7E1-46A8-91D0-D644545964EB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sz="2800" dirty="0" err="1">
              <a:latin typeface="Eras Light ITC" panose="020B0402030504020804" pitchFamily="34" charset="0"/>
            </a:rPr>
            <a:t>hostPath</a:t>
          </a:r>
          <a:endParaRPr lang="zh-CN" altLang="en-US" sz="2800" dirty="0">
            <a:latin typeface="Eras Light ITC" panose="020B0402030504020804" pitchFamily="34" charset="0"/>
          </a:endParaRPr>
        </a:p>
      </dgm:t>
    </dgm:pt>
    <dgm:pt modelId="{8F281F18-369D-472A-8167-927FEF6DAECF}" type="parTrans" cxnId="{DC620476-B23E-4BDB-A488-B5B04D9F7BC9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DDE3FFFE-22E7-4760-81E6-9C7B991C2AD6}" type="sibTrans" cxnId="{DC620476-B23E-4BDB-A488-B5B04D9F7BC9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FCAAEF39-C00B-43B6-8AB9-9CDDEF817D7F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sz="2800" dirty="0" err="1">
              <a:latin typeface="Eras Light ITC" panose="020B0402030504020804" pitchFamily="34" charset="0"/>
            </a:rPr>
            <a:t>GlusterFS</a:t>
          </a:r>
          <a:endParaRPr lang="zh-CN" altLang="en-US" sz="2800" dirty="0">
            <a:latin typeface="Eras Light ITC" panose="020B0402030504020804" pitchFamily="34" charset="0"/>
          </a:endParaRPr>
        </a:p>
      </dgm:t>
    </dgm:pt>
    <dgm:pt modelId="{00810055-8C66-493C-A714-56294877B032}" type="parTrans" cxnId="{29687175-9CE2-4372-8578-9CF21B72CE38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012B8A82-6AF8-45AA-81B5-C27DAC242D9B}" type="sibTrans" cxnId="{29687175-9CE2-4372-8578-9CF21B72CE38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1C6D775E-6A09-4064-9535-E9ABF6A01FD5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sz="2800" dirty="0">
              <a:latin typeface="Eras Light ITC" panose="020B0402030504020804" pitchFamily="34" charset="0"/>
            </a:rPr>
            <a:t>Longhorn</a:t>
          </a:r>
          <a:endParaRPr lang="zh-CN" altLang="en-US" sz="2800" dirty="0">
            <a:latin typeface="Eras Light ITC" panose="020B0402030504020804" pitchFamily="34" charset="0"/>
          </a:endParaRPr>
        </a:p>
      </dgm:t>
    </dgm:pt>
    <dgm:pt modelId="{30A9AE60-FCB5-4536-9AAB-CEE853F3F85E}" type="parTrans" cxnId="{9BC6780D-B7DC-462B-9656-5E29E972CE46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B89C8E0C-66A9-4ED3-B822-9D3C59C4C7CA}" type="sibTrans" cxnId="{9BC6780D-B7DC-462B-9656-5E29E972CE46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776CDC0F-1F41-4D1F-89E3-E7593141AAEC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sz="2800" dirty="0">
              <a:latin typeface="Eras Light ITC" panose="020B0402030504020804" pitchFamily="34" charset="0"/>
            </a:rPr>
            <a:t>NFS</a:t>
          </a:r>
          <a:endParaRPr lang="zh-CN" altLang="zh-CN" sz="2800" dirty="0" err="1">
            <a:latin typeface="Eras Light ITC" panose="020B0402030504020804" pitchFamily="34" charset="0"/>
          </a:endParaRPr>
        </a:p>
      </dgm:t>
    </dgm:pt>
    <dgm:pt modelId="{8764C70E-46AD-443D-84B2-36F98317CA51}" type="parTrans" cxnId="{C2091D6E-0CEE-469A-971A-8BA920B1454A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4A9DEFB7-CCF8-4A07-A68B-A99261BE3D5F}" type="sibTrans" cxnId="{C2091D6E-0CEE-469A-971A-8BA920B1454A}">
      <dgm:prSet/>
      <dgm:spPr/>
      <dgm:t>
        <a:bodyPr/>
        <a:lstStyle/>
        <a:p>
          <a:endParaRPr lang="zh-CN" altLang="en-US" sz="1600">
            <a:latin typeface="Eras Light ITC" panose="020B0402030504020804" pitchFamily="34" charset="0"/>
          </a:endParaRPr>
        </a:p>
      </dgm:t>
    </dgm:pt>
    <dgm:pt modelId="{99F9D929-A7A0-4932-BDDD-DD612C915274}" type="pres">
      <dgm:prSet presAssocID="{D660D5B3-4BCE-436E-BC29-7315E6677689}" presName="Name0" presStyleCnt="0">
        <dgm:presLayoutVars>
          <dgm:dir/>
          <dgm:animLvl val="lvl"/>
          <dgm:resizeHandles val="exact"/>
        </dgm:presLayoutVars>
      </dgm:prSet>
      <dgm:spPr/>
    </dgm:pt>
    <dgm:pt modelId="{161D3366-06C6-45FC-940A-769ABC800766}" type="pres">
      <dgm:prSet presAssocID="{FE82FABD-E7E1-46A8-91D0-D644545964E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F696F4-E022-4338-81A8-05DB9B21EC90}" type="pres">
      <dgm:prSet presAssocID="{DDE3FFFE-22E7-4760-81E6-9C7B991C2AD6}" presName="parTxOnlySpace" presStyleCnt="0"/>
      <dgm:spPr/>
    </dgm:pt>
    <dgm:pt modelId="{5C14BF31-6C51-46DA-8A47-1C0672F30FDD}" type="pres">
      <dgm:prSet presAssocID="{776CDC0F-1F41-4D1F-89E3-E7593141AAEC}" presName="parTxOnly" presStyleLbl="node1" presStyleIdx="1" presStyleCnt="4" custLinFactNeighborY="51444">
        <dgm:presLayoutVars>
          <dgm:chMax val="0"/>
          <dgm:chPref val="0"/>
          <dgm:bulletEnabled val="1"/>
        </dgm:presLayoutVars>
      </dgm:prSet>
      <dgm:spPr/>
    </dgm:pt>
    <dgm:pt modelId="{F4654C40-A9E6-4C50-8A1A-1558C7317A67}" type="pres">
      <dgm:prSet presAssocID="{4A9DEFB7-CCF8-4A07-A68B-A99261BE3D5F}" presName="parTxOnlySpace" presStyleCnt="0"/>
      <dgm:spPr/>
    </dgm:pt>
    <dgm:pt modelId="{DC0C2451-6FA1-4293-80EE-EDDD2E5F7671}" type="pres">
      <dgm:prSet presAssocID="{FCAAEF39-C00B-43B6-8AB9-9CDDEF817D7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F4558E5-69F0-4149-B965-9063BBFC41C7}" type="pres">
      <dgm:prSet presAssocID="{012B8A82-6AF8-45AA-81B5-C27DAC242D9B}" presName="parTxOnlySpace" presStyleCnt="0"/>
      <dgm:spPr/>
    </dgm:pt>
    <dgm:pt modelId="{C55688B9-7FDE-4B39-B4EF-A3305AEAEF07}" type="pres">
      <dgm:prSet presAssocID="{1C6D775E-6A09-4064-9535-E9ABF6A01FD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369708-F3BB-4E4B-AAA2-8F5B2A475721}" type="presOf" srcId="{FCAAEF39-C00B-43B6-8AB9-9CDDEF817D7F}" destId="{DC0C2451-6FA1-4293-80EE-EDDD2E5F7671}" srcOrd="0" destOrd="0" presId="urn:microsoft.com/office/officeart/2005/8/layout/chevron1"/>
    <dgm:cxn modelId="{9BC6780D-B7DC-462B-9656-5E29E972CE46}" srcId="{D660D5B3-4BCE-436E-BC29-7315E6677689}" destId="{1C6D775E-6A09-4064-9535-E9ABF6A01FD5}" srcOrd="3" destOrd="0" parTransId="{30A9AE60-FCB5-4536-9AAB-CEE853F3F85E}" sibTransId="{B89C8E0C-66A9-4ED3-B822-9D3C59C4C7CA}"/>
    <dgm:cxn modelId="{C2091D6E-0CEE-469A-971A-8BA920B1454A}" srcId="{D660D5B3-4BCE-436E-BC29-7315E6677689}" destId="{776CDC0F-1F41-4D1F-89E3-E7593141AAEC}" srcOrd="1" destOrd="0" parTransId="{8764C70E-46AD-443D-84B2-36F98317CA51}" sibTransId="{4A9DEFB7-CCF8-4A07-A68B-A99261BE3D5F}"/>
    <dgm:cxn modelId="{7197816F-4DD6-45DD-AD7C-DB971D90FFA7}" type="presOf" srcId="{FE82FABD-E7E1-46A8-91D0-D644545964EB}" destId="{161D3366-06C6-45FC-940A-769ABC800766}" srcOrd="0" destOrd="0" presId="urn:microsoft.com/office/officeart/2005/8/layout/chevron1"/>
    <dgm:cxn modelId="{29687175-9CE2-4372-8578-9CF21B72CE38}" srcId="{D660D5B3-4BCE-436E-BC29-7315E6677689}" destId="{FCAAEF39-C00B-43B6-8AB9-9CDDEF817D7F}" srcOrd="2" destOrd="0" parTransId="{00810055-8C66-493C-A714-56294877B032}" sibTransId="{012B8A82-6AF8-45AA-81B5-C27DAC242D9B}"/>
    <dgm:cxn modelId="{DC620476-B23E-4BDB-A488-B5B04D9F7BC9}" srcId="{D660D5B3-4BCE-436E-BC29-7315E6677689}" destId="{FE82FABD-E7E1-46A8-91D0-D644545964EB}" srcOrd="0" destOrd="0" parTransId="{8F281F18-369D-472A-8167-927FEF6DAECF}" sibTransId="{DDE3FFFE-22E7-4760-81E6-9C7B991C2AD6}"/>
    <dgm:cxn modelId="{8440D5AE-853A-4684-83B2-842EBF82F25D}" type="presOf" srcId="{D660D5B3-4BCE-436E-BC29-7315E6677689}" destId="{99F9D929-A7A0-4932-BDDD-DD612C915274}" srcOrd="0" destOrd="0" presId="urn:microsoft.com/office/officeart/2005/8/layout/chevron1"/>
    <dgm:cxn modelId="{185F5EE6-5B5E-411A-99F5-5F252008A3EF}" type="presOf" srcId="{776CDC0F-1F41-4D1F-89E3-E7593141AAEC}" destId="{5C14BF31-6C51-46DA-8A47-1C0672F30FDD}" srcOrd="0" destOrd="0" presId="urn:microsoft.com/office/officeart/2005/8/layout/chevron1"/>
    <dgm:cxn modelId="{D3DCEAED-91AE-41B4-90A4-A791A8D9C692}" type="presOf" srcId="{1C6D775E-6A09-4064-9535-E9ABF6A01FD5}" destId="{C55688B9-7FDE-4B39-B4EF-A3305AEAEF07}" srcOrd="0" destOrd="0" presId="urn:microsoft.com/office/officeart/2005/8/layout/chevron1"/>
    <dgm:cxn modelId="{CDE11043-77A9-418A-96FE-C6EA1E742E1E}" type="presParOf" srcId="{99F9D929-A7A0-4932-BDDD-DD612C915274}" destId="{161D3366-06C6-45FC-940A-769ABC800766}" srcOrd="0" destOrd="0" presId="urn:microsoft.com/office/officeart/2005/8/layout/chevron1"/>
    <dgm:cxn modelId="{342D800A-1FD4-45DC-A0A3-5F6DC8A919E0}" type="presParOf" srcId="{99F9D929-A7A0-4932-BDDD-DD612C915274}" destId="{B1F696F4-E022-4338-81A8-05DB9B21EC90}" srcOrd="1" destOrd="0" presId="urn:microsoft.com/office/officeart/2005/8/layout/chevron1"/>
    <dgm:cxn modelId="{5661031B-C93A-4E81-8FA7-677BAA5D7A7A}" type="presParOf" srcId="{99F9D929-A7A0-4932-BDDD-DD612C915274}" destId="{5C14BF31-6C51-46DA-8A47-1C0672F30FDD}" srcOrd="2" destOrd="0" presId="urn:microsoft.com/office/officeart/2005/8/layout/chevron1"/>
    <dgm:cxn modelId="{D60A5064-8715-498B-9882-C3B85618913E}" type="presParOf" srcId="{99F9D929-A7A0-4932-BDDD-DD612C915274}" destId="{F4654C40-A9E6-4C50-8A1A-1558C7317A67}" srcOrd="3" destOrd="0" presId="urn:microsoft.com/office/officeart/2005/8/layout/chevron1"/>
    <dgm:cxn modelId="{87B8B0A7-D0F6-493A-9530-ABDD59B2780F}" type="presParOf" srcId="{99F9D929-A7A0-4932-BDDD-DD612C915274}" destId="{DC0C2451-6FA1-4293-80EE-EDDD2E5F7671}" srcOrd="4" destOrd="0" presId="urn:microsoft.com/office/officeart/2005/8/layout/chevron1"/>
    <dgm:cxn modelId="{02756F3E-E35B-4D2A-A993-D0003686E4CF}" type="presParOf" srcId="{99F9D929-A7A0-4932-BDDD-DD612C915274}" destId="{FF4558E5-69F0-4149-B965-9063BBFC41C7}" srcOrd="5" destOrd="0" presId="urn:microsoft.com/office/officeart/2005/8/layout/chevron1"/>
    <dgm:cxn modelId="{77F42894-D8E3-4C77-9246-9ED5E0AF7B0C}" type="presParOf" srcId="{99F9D929-A7A0-4932-BDDD-DD612C915274}" destId="{C55688B9-7FDE-4B39-B4EF-A3305AEAEF0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0D5B3-4BCE-436E-BC29-7315E667768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E82FABD-E7E1-46A8-91D0-D644545964EB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sz="1400" dirty="0"/>
            <a:t>CentOS</a:t>
          </a:r>
        </a:p>
        <a:p>
          <a:r>
            <a:rPr lang="zh-CN" altLang="en-US" sz="1400" dirty="0"/>
            <a:t>手工部署</a:t>
          </a:r>
        </a:p>
      </dgm:t>
    </dgm:pt>
    <dgm:pt modelId="{8F281F18-369D-472A-8167-927FEF6DAECF}" type="parTrans" cxnId="{DC620476-B23E-4BDB-A488-B5B04D9F7BC9}">
      <dgm:prSet/>
      <dgm:spPr/>
      <dgm:t>
        <a:bodyPr/>
        <a:lstStyle/>
        <a:p>
          <a:endParaRPr lang="zh-CN" altLang="en-US" sz="1400"/>
        </a:p>
      </dgm:t>
    </dgm:pt>
    <dgm:pt modelId="{DDE3FFFE-22E7-4760-81E6-9C7B991C2AD6}" type="sibTrans" cxnId="{DC620476-B23E-4BDB-A488-B5B04D9F7BC9}">
      <dgm:prSet/>
      <dgm:spPr/>
      <dgm:t>
        <a:bodyPr/>
        <a:lstStyle/>
        <a:p>
          <a:endParaRPr lang="zh-CN" altLang="en-US" sz="1400"/>
        </a:p>
      </dgm:t>
    </dgm:pt>
    <dgm:pt modelId="{1C6D775E-6A09-4064-9535-E9ABF6A01FD5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sz="1400" dirty="0"/>
            <a:t>Rancher</a:t>
          </a:r>
          <a:endParaRPr lang="zh-CN" altLang="en-US" sz="1400" dirty="0"/>
        </a:p>
      </dgm:t>
    </dgm:pt>
    <dgm:pt modelId="{30A9AE60-FCB5-4536-9AAB-CEE853F3F85E}" type="parTrans" cxnId="{9BC6780D-B7DC-462B-9656-5E29E972CE46}">
      <dgm:prSet/>
      <dgm:spPr/>
      <dgm:t>
        <a:bodyPr/>
        <a:lstStyle/>
        <a:p>
          <a:endParaRPr lang="zh-CN" altLang="en-US" sz="1400"/>
        </a:p>
      </dgm:t>
    </dgm:pt>
    <dgm:pt modelId="{B89C8E0C-66A9-4ED3-B822-9D3C59C4C7CA}" type="sibTrans" cxnId="{9BC6780D-B7DC-462B-9656-5E29E972CE46}">
      <dgm:prSet/>
      <dgm:spPr/>
      <dgm:t>
        <a:bodyPr/>
        <a:lstStyle/>
        <a:p>
          <a:endParaRPr lang="zh-CN" altLang="en-US" sz="1400"/>
        </a:p>
      </dgm:t>
    </dgm:pt>
    <dgm:pt modelId="{9201C41D-3D2C-470E-BBC9-519B00A1CE59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sz="1400" dirty="0"/>
            <a:t>CoreOS</a:t>
          </a:r>
        </a:p>
        <a:p>
          <a:r>
            <a:rPr lang="zh-CN" altLang="en-US" sz="1400" dirty="0"/>
            <a:t>提供的部署过程</a:t>
          </a:r>
        </a:p>
      </dgm:t>
    </dgm:pt>
    <dgm:pt modelId="{1235A18D-2D11-4711-84DA-848CBB859A13}" type="parTrans" cxnId="{142FA071-DED9-4097-A033-5F869B31BBE2}">
      <dgm:prSet/>
      <dgm:spPr/>
      <dgm:t>
        <a:bodyPr/>
        <a:lstStyle/>
        <a:p>
          <a:endParaRPr lang="zh-CN" altLang="en-US" sz="1400"/>
        </a:p>
      </dgm:t>
    </dgm:pt>
    <dgm:pt modelId="{ACBC6E9B-7DC9-4F1E-B957-CF8CC995B253}" type="sibTrans" cxnId="{142FA071-DED9-4097-A033-5F869B31BBE2}">
      <dgm:prSet/>
      <dgm:spPr/>
      <dgm:t>
        <a:bodyPr/>
        <a:lstStyle/>
        <a:p>
          <a:endParaRPr lang="zh-CN" altLang="en-US" sz="1400"/>
        </a:p>
      </dgm:t>
    </dgm:pt>
    <dgm:pt modelId="{4CB1DC5E-F114-48B7-849E-AE3623E67326}">
      <dgm:prSet phldrT="[文本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en-US" sz="1400"/>
            <a:t>Kubespray</a:t>
          </a:r>
          <a:endParaRPr lang="zh-CN" altLang="en-US" sz="1400" dirty="0"/>
        </a:p>
      </dgm:t>
    </dgm:pt>
    <dgm:pt modelId="{27DCB383-EF80-417C-9AA6-310AAB9693BE}" type="parTrans" cxnId="{A6BD6B7F-D482-48A8-BAFE-33A7BBA5D70A}">
      <dgm:prSet/>
      <dgm:spPr/>
      <dgm:t>
        <a:bodyPr/>
        <a:lstStyle/>
        <a:p>
          <a:endParaRPr lang="zh-CN" altLang="en-US" sz="1400"/>
        </a:p>
      </dgm:t>
    </dgm:pt>
    <dgm:pt modelId="{72F43130-A7DA-422E-8D35-95E8B8B13FB9}" type="sibTrans" cxnId="{A6BD6B7F-D482-48A8-BAFE-33A7BBA5D70A}">
      <dgm:prSet/>
      <dgm:spPr/>
      <dgm:t>
        <a:bodyPr/>
        <a:lstStyle/>
        <a:p>
          <a:endParaRPr lang="zh-CN" altLang="en-US" sz="1400"/>
        </a:p>
      </dgm:t>
    </dgm:pt>
    <dgm:pt modelId="{99F9D929-A7A0-4932-BDDD-DD612C915274}" type="pres">
      <dgm:prSet presAssocID="{D660D5B3-4BCE-436E-BC29-7315E6677689}" presName="Name0" presStyleCnt="0">
        <dgm:presLayoutVars>
          <dgm:dir/>
          <dgm:animLvl val="lvl"/>
          <dgm:resizeHandles val="exact"/>
        </dgm:presLayoutVars>
      </dgm:prSet>
      <dgm:spPr/>
    </dgm:pt>
    <dgm:pt modelId="{161D3366-06C6-45FC-940A-769ABC800766}" type="pres">
      <dgm:prSet presAssocID="{FE82FABD-E7E1-46A8-91D0-D644545964E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F696F4-E022-4338-81A8-05DB9B21EC90}" type="pres">
      <dgm:prSet presAssocID="{DDE3FFFE-22E7-4760-81E6-9C7B991C2AD6}" presName="parTxOnlySpace" presStyleCnt="0"/>
      <dgm:spPr/>
    </dgm:pt>
    <dgm:pt modelId="{6775015C-894A-4995-AF91-F5AD27C8C4F1}" type="pres">
      <dgm:prSet presAssocID="{9201C41D-3D2C-470E-BBC9-519B00A1CE5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D385198-EE48-4B18-86A0-C3715BF02B98}" type="pres">
      <dgm:prSet presAssocID="{ACBC6E9B-7DC9-4F1E-B957-CF8CC995B253}" presName="parTxOnlySpace" presStyleCnt="0"/>
      <dgm:spPr/>
    </dgm:pt>
    <dgm:pt modelId="{1D8AF4BB-9EDA-45CB-9AE3-68201ED4AE75}" type="pres">
      <dgm:prSet presAssocID="{4CB1DC5E-F114-48B7-849E-AE3623E67326}" presName="parTxOnly" presStyleLbl="node1" presStyleIdx="2" presStyleCnt="4" custLinFactNeighborY="-19390">
        <dgm:presLayoutVars>
          <dgm:chMax val="0"/>
          <dgm:chPref val="0"/>
          <dgm:bulletEnabled val="1"/>
        </dgm:presLayoutVars>
      </dgm:prSet>
      <dgm:spPr/>
    </dgm:pt>
    <dgm:pt modelId="{FCC17948-BA4A-4746-BA20-5C1EDE93465A}" type="pres">
      <dgm:prSet presAssocID="{72F43130-A7DA-422E-8D35-95E8B8B13FB9}" presName="parTxOnlySpace" presStyleCnt="0"/>
      <dgm:spPr/>
    </dgm:pt>
    <dgm:pt modelId="{C55688B9-7FDE-4B39-B4EF-A3305AEAEF07}" type="pres">
      <dgm:prSet presAssocID="{1C6D775E-6A09-4064-9535-E9ABF6A01FD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BC6780D-B7DC-462B-9656-5E29E972CE46}" srcId="{D660D5B3-4BCE-436E-BC29-7315E6677689}" destId="{1C6D775E-6A09-4064-9535-E9ABF6A01FD5}" srcOrd="3" destOrd="0" parTransId="{30A9AE60-FCB5-4536-9AAB-CEE853F3F85E}" sibTransId="{B89C8E0C-66A9-4ED3-B822-9D3C59C4C7CA}"/>
    <dgm:cxn modelId="{FADF6A68-DA2F-4BF7-946E-A0B29A457695}" type="presOf" srcId="{4CB1DC5E-F114-48B7-849E-AE3623E67326}" destId="{1D8AF4BB-9EDA-45CB-9AE3-68201ED4AE75}" srcOrd="0" destOrd="0" presId="urn:microsoft.com/office/officeart/2005/8/layout/chevron1"/>
    <dgm:cxn modelId="{7197816F-4DD6-45DD-AD7C-DB971D90FFA7}" type="presOf" srcId="{FE82FABD-E7E1-46A8-91D0-D644545964EB}" destId="{161D3366-06C6-45FC-940A-769ABC800766}" srcOrd="0" destOrd="0" presId="urn:microsoft.com/office/officeart/2005/8/layout/chevron1"/>
    <dgm:cxn modelId="{142FA071-DED9-4097-A033-5F869B31BBE2}" srcId="{D660D5B3-4BCE-436E-BC29-7315E6677689}" destId="{9201C41D-3D2C-470E-BBC9-519B00A1CE59}" srcOrd="1" destOrd="0" parTransId="{1235A18D-2D11-4711-84DA-848CBB859A13}" sibTransId="{ACBC6E9B-7DC9-4F1E-B957-CF8CC995B253}"/>
    <dgm:cxn modelId="{DC620476-B23E-4BDB-A488-B5B04D9F7BC9}" srcId="{D660D5B3-4BCE-436E-BC29-7315E6677689}" destId="{FE82FABD-E7E1-46A8-91D0-D644545964EB}" srcOrd="0" destOrd="0" parTransId="{8F281F18-369D-472A-8167-927FEF6DAECF}" sibTransId="{DDE3FFFE-22E7-4760-81E6-9C7B991C2AD6}"/>
    <dgm:cxn modelId="{A6BD6B7F-D482-48A8-BAFE-33A7BBA5D70A}" srcId="{D660D5B3-4BCE-436E-BC29-7315E6677689}" destId="{4CB1DC5E-F114-48B7-849E-AE3623E67326}" srcOrd="2" destOrd="0" parTransId="{27DCB383-EF80-417C-9AA6-310AAB9693BE}" sibTransId="{72F43130-A7DA-422E-8D35-95E8B8B13FB9}"/>
    <dgm:cxn modelId="{8DC6AE81-E228-46C0-A4CB-53469F17A69A}" type="presOf" srcId="{9201C41D-3D2C-470E-BBC9-519B00A1CE59}" destId="{6775015C-894A-4995-AF91-F5AD27C8C4F1}" srcOrd="0" destOrd="0" presId="urn:microsoft.com/office/officeart/2005/8/layout/chevron1"/>
    <dgm:cxn modelId="{8440D5AE-853A-4684-83B2-842EBF82F25D}" type="presOf" srcId="{D660D5B3-4BCE-436E-BC29-7315E6677689}" destId="{99F9D929-A7A0-4932-BDDD-DD612C915274}" srcOrd="0" destOrd="0" presId="urn:microsoft.com/office/officeart/2005/8/layout/chevron1"/>
    <dgm:cxn modelId="{D3DCEAED-91AE-41B4-90A4-A791A8D9C692}" type="presOf" srcId="{1C6D775E-6A09-4064-9535-E9ABF6A01FD5}" destId="{C55688B9-7FDE-4B39-B4EF-A3305AEAEF07}" srcOrd="0" destOrd="0" presId="urn:microsoft.com/office/officeart/2005/8/layout/chevron1"/>
    <dgm:cxn modelId="{CDE11043-77A9-418A-96FE-C6EA1E742E1E}" type="presParOf" srcId="{99F9D929-A7A0-4932-BDDD-DD612C915274}" destId="{161D3366-06C6-45FC-940A-769ABC800766}" srcOrd="0" destOrd="0" presId="urn:microsoft.com/office/officeart/2005/8/layout/chevron1"/>
    <dgm:cxn modelId="{342D800A-1FD4-45DC-A0A3-5F6DC8A919E0}" type="presParOf" srcId="{99F9D929-A7A0-4932-BDDD-DD612C915274}" destId="{B1F696F4-E022-4338-81A8-05DB9B21EC90}" srcOrd="1" destOrd="0" presId="urn:microsoft.com/office/officeart/2005/8/layout/chevron1"/>
    <dgm:cxn modelId="{E786E1A3-9357-4478-90CB-553E7B312966}" type="presParOf" srcId="{99F9D929-A7A0-4932-BDDD-DD612C915274}" destId="{6775015C-894A-4995-AF91-F5AD27C8C4F1}" srcOrd="2" destOrd="0" presId="urn:microsoft.com/office/officeart/2005/8/layout/chevron1"/>
    <dgm:cxn modelId="{F44CB15B-D4ED-4DAC-A4AC-DEF403A51A5E}" type="presParOf" srcId="{99F9D929-A7A0-4932-BDDD-DD612C915274}" destId="{CD385198-EE48-4B18-86A0-C3715BF02B98}" srcOrd="3" destOrd="0" presId="urn:microsoft.com/office/officeart/2005/8/layout/chevron1"/>
    <dgm:cxn modelId="{AAB779C5-5AAC-4E51-A073-6890605AAF7A}" type="presParOf" srcId="{99F9D929-A7A0-4932-BDDD-DD612C915274}" destId="{1D8AF4BB-9EDA-45CB-9AE3-68201ED4AE75}" srcOrd="4" destOrd="0" presId="urn:microsoft.com/office/officeart/2005/8/layout/chevron1"/>
    <dgm:cxn modelId="{7872B8C7-EE6C-4748-9944-39B9698066D3}" type="presParOf" srcId="{99F9D929-A7A0-4932-BDDD-DD612C915274}" destId="{FCC17948-BA4A-4746-BA20-5C1EDE93465A}" srcOrd="5" destOrd="0" presId="urn:microsoft.com/office/officeart/2005/8/layout/chevron1"/>
    <dgm:cxn modelId="{77F42894-D8E3-4C77-9246-9ED5E0AF7B0C}" type="presParOf" srcId="{99F9D929-A7A0-4932-BDDD-DD612C915274}" destId="{C55688B9-7FDE-4B39-B4EF-A3305AEAEF0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712D-5BB9-4594-8FB3-2730E725539A}">
      <dsp:nvSpPr>
        <dsp:cNvPr id="0" name=""/>
        <dsp:cNvSpPr/>
      </dsp:nvSpPr>
      <dsp:spPr>
        <a:xfrm>
          <a:off x="3713" y="292491"/>
          <a:ext cx="1473127" cy="589251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2016.01</a:t>
          </a:r>
          <a:endParaRPr lang="zh-CN" altLang="en-US" sz="1700" kern="1200" dirty="0"/>
        </a:p>
      </dsp:txBody>
      <dsp:txXfrm>
        <a:off x="298339" y="292491"/>
        <a:ext cx="883876" cy="589251"/>
      </dsp:txXfrm>
    </dsp:sp>
    <dsp:sp modelId="{BAB918D2-5208-42B3-AC4F-D7FD779C7E5C}">
      <dsp:nvSpPr>
        <dsp:cNvPr id="0" name=""/>
        <dsp:cNvSpPr/>
      </dsp:nvSpPr>
      <dsp:spPr>
        <a:xfrm>
          <a:off x="1329528" y="292491"/>
          <a:ext cx="1473127" cy="589251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2016.08</a:t>
          </a:r>
          <a:endParaRPr lang="zh-CN" altLang="en-US" sz="1700" kern="1200" dirty="0"/>
        </a:p>
      </dsp:txBody>
      <dsp:txXfrm>
        <a:off x="1624154" y="292491"/>
        <a:ext cx="883876" cy="589251"/>
      </dsp:txXfrm>
    </dsp:sp>
    <dsp:sp modelId="{3946AE13-E0AE-4BDA-A944-FE3921062C2E}">
      <dsp:nvSpPr>
        <dsp:cNvPr id="0" name=""/>
        <dsp:cNvSpPr/>
      </dsp:nvSpPr>
      <dsp:spPr>
        <a:xfrm>
          <a:off x="2655343" y="292491"/>
          <a:ext cx="1473127" cy="589251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2017.04</a:t>
          </a:r>
          <a:endParaRPr lang="zh-CN" altLang="en-US" sz="1700" kern="1200" dirty="0"/>
        </a:p>
      </dsp:txBody>
      <dsp:txXfrm>
        <a:off x="2949969" y="292491"/>
        <a:ext cx="883876" cy="589251"/>
      </dsp:txXfrm>
    </dsp:sp>
    <dsp:sp modelId="{B6F5123A-7029-46EB-9F14-9C8D8FF9453B}">
      <dsp:nvSpPr>
        <dsp:cNvPr id="0" name=""/>
        <dsp:cNvSpPr/>
      </dsp:nvSpPr>
      <dsp:spPr>
        <a:xfrm>
          <a:off x="3981159" y="292491"/>
          <a:ext cx="1473127" cy="589251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2017.06</a:t>
          </a:r>
          <a:endParaRPr lang="zh-CN" altLang="en-US" sz="1700" kern="1200" dirty="0"/>
        </a:p>
      </dsp:txBody>
      <dsp:txXfrm>
        <a:off x="4275785" y="292491"/>
        <a:ext cx="883876" cy="589251"/>
      </dsp:txXfrm>
    </dsp:sp>
    <dsp:sp modelId="{E6BA81CA-D07B-4FC5-892C-F9E0662351FF}">
      <dsp:nvSpPr>
        <dsp:cNvPr id="0" name=""/>
        <dsp:cNvSpPr/>
      </dsp:nvSpPr>
      <dsp:spPr>
        <a:xfrm>
          <a:off x="5306974" y="292491"/>
          <a:ext cx="1473127" cy="589251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2018.02</a:t>
          </a:r>
          <a:endParaRPr lang="zh-CN" altLang="en-US" sz="1700" kern="1200" dirty="0"/>
        </a:p>
      </dsp:txBody>
      <dsp:txXfrm>
        <a:off x="5601600" y="292491"/>
        <a:ext cx="883876" cy="589251"/>
      </dsp:txXfrm>
    </dsp:sp>
    <dsp:sp modelId="{7F38BF0F-BA84-4644-B8E5-C9538F6B0339}">
      <dsp:nvSpPr>
        <dsp:cNvPr id="0" name=""/>
        <dsp:cNvSpPr/>
      </dsp:nvSpPr>
      <dsp:spPr>
        <a:xfrm>
          <a:off x="6632789" y="281027"/>
          <a:ext cx="2355944" cy="612178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2018.04</a:t>
          </a:r>
          <a:endParaRPr lang="zh-CN" altLang="en-US" sz="1800" kern="1200" dirty="0"/>
        </a:p>
      </dsp:txBody>
      <dsp:txXfrm>
        <a:off x="6938878" y="281027"/>
        <a:ext cx="1743766" cy="612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D3366-06C6-45FC-940A-769ABC800766}">
      <dsp:nvSpPr>
        <dsp:cNvPr id="0" name=""/>
        <dsp:cNvSpPr/>
      </dsp:nvSpPr>
      <dsp:spPr>
        <a:xfrm>
          <a:off x="4877" y="0"/>
          <a:ext cx="2839417" cy="900438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 err="1">
              <a:latin typeface="Eras Light ITC" panose="020B0402030504020804" pitchFamily="34" charset="0"/>
            </a:rPr>
            <a:t>hostPath</a:t>
          </a:r>
          <a:endParaRPr lang="zh-CN" altLang="en-US" sz="2800" kern="1200" dirty="0">
            <a:latin typeface="Eras Light ITC" panose="020B0402030504020804" pitchFamily="34" charset="0"/>
          </a:endParaRPr>
        </a:p>
      </dsp:txBody>
      <dsp:txXfrm>
        <a:off x="455096" y="0"/>
        <a:ext cx="1938979" cy="900438"/>
      </dsp:txXfrm>
    </dsp:sp>
    <dsp:sp modelId="{5C14BF31-6C51-46DA-8A47-1C0672F30FDD}">
      <dsp:nvSpPr>
        <dsp:cNvPr id="0" name=""/>
        <dsp:cNvSpPr/>
      </dsp:nvSpPr>
      <dsp:spPr>
        <a:xfrm>
          <a:off x="2560353" y="0"/>
          <a:ext cx="2839417" cy="900438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Eras Light ITC" panose="020B0402030504020804" pitchFamily="34" charset="0"/>
            </a:rPr>
            <a:t>NFS</a:t>
          </a:r>
          <a:endParaRPr lang="zh-CN" altLang="zh-CN" sz="2800" kern="1200" dirty="0" err="1">
            <a:latin typeface="Eras Light ITC" panose="020B0402030504020804" pitchFamily="34" charset="0"/>
          </a:endParaRPr>
        </a:p>
      </dsp:txBody>
      <dsp:txXfrm>
        <a:off x="3010572" y="0"/>
        <a:ext cx="1938979" cy="900438"/>
      </dsp:txXfrm>
    </dsp:sp>
    <dsp:sp modelId="{DC0C2451-6FA1-4293-80EE-EDDD2E5F7671}">
      <dsp:nvSpPr>
        <dsp:cNvPr id="0" name=""/>
        <dsp:cNvSpPr/>
      </dsp:nvSpPr>
      <dsp:spPr>
        <a:xfrm>
          <a:off x="5115829" y="0"/>
          <a:ext cx="2839417" cy="9004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 err="1">
              <a:latin typeface="Eras Light ITC" panose="020B0402030504020804" pitchFamily="34" charset="0"/>
            </a:rPr>
            <a:t>GlusterFS</a:t>
          </a:r>
          <a:endParaRPr lang="zh-CN" altLang="en-US" sz="2800" kern="1200" dirty="0">
            <a:latin typeface="Eras Light ITC" panose="020B0402030504020804" pitchFamily="34" charset="0"/>
          </a:endParaRPr>
        </a:p>
      </dsp:txBody>
      <dsp:txXfrm>
        <a:off x="5566048" y="0"/>
        <a:ext cx="1938979" cy="900438"/>
      </dsp:txXfrm>
    </dsp:sp>
    <dsp:sp modelId="{C55688B9-7FDE-4B39-B4EF-A3305AEAEF07}">
      <dsp:nvSpPr>
        <dsp:cNvPr id="0" name=""/>
        <dsp:cNvSpPr/>
      </dsp:nvSpPr>
      <dsp:spPr>
        <a:xfrm>
          <a:off x="7671304" y="0"/>
          <a:ext cx="2839417" cy="900438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latin typeface="Eras Light ITC" panose="020B0402030504020804" pitchFamily="34" charset="0"/>
            </a:rPr>
            <a:t>Longhorn</a:t>
          </a:r>
          <a:endParaRPr lang="zh-CN" altLang="en-US" sz="2800" kern="1200" dirty="0">
            <a:latin typeface="Eras Light ITC" panose="020B0402030504020804" pitchFamily="34" charset="0"/>
          </a:endParaRPr>
        </a:p>
      </dsp:txBody>
      <dsp:txXfrm>
        <a:off x="8121523" y="0"/>
        <a:ext cx="1938979" cy="9004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D3366-06C6-45FC-940A-769ABC800766}">
      <dsp:nvSpPr>
        <dsp:cNvPr id="0" name=""/>
        <dsp:cNvSpPr/>
      </dsp:nvSpPr>
      <dsp:spPr>
        <a:xfrm>
          <a:off x="4877" y="0"/>
          <a:ext cx="2839417" cy="953210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CentOS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手工部署</a:t>
          </a:r>
        </a:p>
      </dsp:txBody>
      <dsp:txXfrm>
        <a:off x="481482" y="0"/>
        <a:ext cx="1886207" cy="953210"/>
      </dsp:txXfrm>
    </dsp:sp>
    <dsp:sp modelId="{6775015C-894A-4995-AF91-F5AD27C8C4F1}">
      <dsp:nvSpPr>
        <dsp:cNvPr id="0" name=""/>
        <dsp:cNvSpPr/>
      </dsp:nvSpPr>
      <dsp:spPr>
        <a:xfrm>
          <a:off x="2560353" y="0"/>
          <a:ext cx="2839417" cy="953210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CoreOS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提供的部署过程</a:t>
          </a:r>
        </a:p>
      </dsp:txBody>
      <dsp:txXfrm>
        <a:off x="3036958" y="0"/>
        <a:ext cx="1886207" cy="953210"/>
      </dsp:txXfrm>
    </dsp:sp>
    <dsp:sp modelId="{1D8AF4BB-9EDA-45CB-9AE3-68201ED4AE75}">
      <dsp:nvSpPr>
        <dsp:cNvPr id="0" name=""/>
        <dsp:cNvSpPr/>
      </dsp:nvSpPr>
      <dsp:spPr>
        <a:xfrm>
          <a:off x="5115829" y="0"/>
          <a:ext cx="2839417" cy="953210"/>
        </a:xfrm>
        <a:prstGeom prst="chevron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/>
            <a:t>Kubespray</a:t>
          </a:r>
          <a:endParaRPr lang="zh-CN" altLang="en-US" sz="1400" kern="1200" dirty="0"/>
        </a:p>
      </dsp:txBody>
      <dsp:txXfrm>
        <a:off x="5592434" y="0"/>
        <a:ext cx="1886207" cy="953210"/>
      </dsp:txXfrm>
    </dsp:sp>
    <dsp:sp modelId="{C55688B9-7FDE-4B39-B4EF-A3305AEAEF07}">
      <dsp:nvSpPr>
        <dsp:cNvPr id="0" name=""/>
        <dsp:cNvSpPr/>
      </dsp:nvSpPr>
      <dsp:spPr>
        <a:xfrm>
          <a:off x="7671304" y="0"/>
          <a:ext cx="2839417" cy="953210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Rancher</a:t>
          </a:r>
          <a:endParaRPr lang="zh-CN" altLang="en-US" sz="1400" kern="1200" dirty="0"/>
        </a:p>
      </dsp:txBody>
      <dsp:txXfrm>
        <a:off x="8147909" y="0"/>
        <a:ext cx="1886207" cy="953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704B0-2C84-4C8A-88C3-014192C15E30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2575C-4CEF-4D00-9964-08B443B479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575C-4CEF-4D00-9964-08B443B479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1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应用构建和发布流程说明：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用户向</a:t>
            </a:r>
            <a:r>
              <a:rPr lang="en-US" altLang="zh-CN" dirty="0"/>
              <a:t>Gitlab</a:t>
            </a:r>
            <a:r>
              <a:rPr lang="zh-CN" altLang="en-US" dirty="0"/>
              <a:t>提交代码，代码中必须包含</a:t>
            </a:r>
            <a:r>
              <a:rPr lang="en-US" altLang="zh-CN" dirty="0"/>
              <a:t>`</a:t>
            </a:r>
            <a:r>
              <a:rPr lang="en-US" altLang="zh-CN" dirty="0" err="1"/>
              <a:t>Dockerfile</a:t>
            </a:r>
            <a:r>
              <a:rPr lang="en-US" altLang="zh-CN" dirty="0"/>
              <a:t>`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将代码提交到远程仓库。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用户在发布应用时需要填写</a:t>
            </a:r>
            <a:r>
              <a:rPr lang="en-US" altLang="zh-CN" dirty="0"/>
              <a:t>git</a:t>
            </a:r>
            <a:r>
              <a:rPr lang="zh-CN" altLang="en-US" dirty="0"/>
              <a:t>仓库地址和分支、服务类型、服务名称、资源数量、实例个数，确定后触发</a:t>
            </a:r>
            <a:r>
              <a:rPr lang="en-US" altLang="zh-CN" dirty="0"/>
              <a:t>Jenkins</a:t>
            </a:r>
            <a:r>
              <a:rPr lang="zh-CN" altLang="en-US" dirty="0"/>
              <a:t>自动构建。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Jenkins</a:t>
            </a:r>
            <a:r>
              <a:rPr lang="zh-CN" altLang="en-US" dirty="0"/>
              <a:t>的</a:t>
            </a:r>
            <a:r>
              <a:rPr lang="en-US" altLang="zh-CN" dirty="0"/>
              <a:t>CI</a:t>
            </a:r>
            <a:r>
              <a:rPr lang="zh-CN" altLang="en-US" dirty="0"/>
              <a:t>流水线自动编译代码并打包成</a:t>
            </a:r>
            <a:r>
              <a:rPr lang="en-US" altLang="zh-CN" dirty="0"/>
              <a:t>docker</a:t>
            </a:r>
            <a:r>
              <a:rPr lang="zh-CN" altLang="en-US" dirty="0"/>
              <a:t>镜像推送到</a:t>
            </a:r>
            <a:r>
              <a:rPr lang="en-US" altLang="zh-CN" dirty="0"/>
              <a:t>Harbor</a:t>
            </a:r>
            <a:r>
              <a:rPr lang="zh-CN" altLang="en-US" dirty="0"/>
              <a:t>镜像仓库。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Jenkins</a:t>
            </a:r>
            <a:r>
              <a:rPr lang="zh-CN" altLang="en-US" dirty="0"/>
              <a:t>的</a:t>
            </a:r>
            <a:r>
              <a:rPr lang="en-US" altLang="zh-CN" dirty="0"/>
              <a:t>CI</a:t>
            </a:r>
            <a:r>
              <a:rPr lang="zh-CN" altLang="en-US" dirty="0"/>
              <a:t>流水线中包括了自定义脚本，根据我们已准备好的</a:t>
            </a:r>
            <a:r>
              <a:rPr lang="en-US" altLang="zh-CN" dirty="0" err="1"/>
              <a:t>kubernetes</a:t>
            </a:r>
            <a:r>
              <a:rPr lang="zh-CN" altLang="en-US" dirty="0"/>
              <a:t>的</a:t>
            </a:r>
            <a:r>
              <a:rPr lang="en-US" altLang="zh-CN" dirty="0"/>
              <a:t>YAML</a:t>
            </a:r>
            <a:r>
              <a:rPr lang="zh-CN" altLang="en-US" dirty="0"/>
              <a:t>模板，将其中的变量替换成用户输入的选项。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生成应用的</a:t>
            </a:r>
            <a:r>
              <a:rPr lang="en-US" altLang="zh-CN" dirty="0" err="1"/>
              <a:t>kubernetes</a:t>
            </a:r>
            <a:r>
              <a:rPr lang="en-US" altLang="zh-CN" dirty="0"/>
              <a:t> YAML</a:t>
            </a:r>
            <a:r>
              <a:rPr lang="zh-CN" altLang="en-US" dirty="0"/>
              <a:t>配置文件。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更新</a:t>
            </a:r>
            <a:r>
              <a:rPr lang="en-US" altLang="zh-CN" dirty="0"/>
              <a:t>Ingress</a:t>
            </a:r>
            <a:r>
              <a:rPr lang="zh-CN" altLang="en-US" dirty="0"/>
              <a:t>的配置，根据新部署的应用的名称，在</a:t>
            </a:r>
            <a:r>
              <a:rPr lang="en-US" altLang="zh-CN" dirty="0"/>
              <a:t>ingress</a:t>
            </a:r>
            <a:r>
              <a:rPr lang="zh-CN" altLang="en-US" dirty="0"/>
              <a:t>的配置文件中增加一条路由信息。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更新</a:t>
            </a:r>
            <a:r>
              <a:rPr lang="en-US" altLang="zh-CN" dirty="0" err="1"/>
              <a:t>PowerDNS</a:t>
            </a:r>
            <a:r>
              <a:rPr lang="zh-CN" altLang="en-US" dirty="0"/>
              <a:t>，向其中插入一条</a:t>
            </a:r>
            <a:r>
              <a:rPr lang="en-US" altLang="zh-CN" dirty="0"/>
              <a:t>DNS</a:t>
            </a:r>
            <a:r>
              <a:rPr lang="zh-CN" altLang="en-US" dirty="0"/>
              <a:t>记录，</a:t>
            </a:r>
            <a:r>
              <a:rPr lang="en-US" altLang="zh-CN" dirty="0"/>
              <a:t>IP</a:t>
            </a:r>
            <a:r>
              <a:rPr lang="zh-CN" altLang="en-US" dirty="0"/>
              <a:t>地址是边缘节点的</a:t>
            </a:r>
            <a:r>
              <a:rPr lang="en-US" altLang="zh-CN" dirty="0"/>
              <a:t>IP</a:t>
            </a:r>
            <a:r>
              <a:rPr lang="zh-CN" altLang="en-US" dirty="0"/>
              <a:t>地址。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Jenkins</a:t>
            </a:r>
            <a:r>
              <a:rPr lang="zh-CN" altLang="en-US" dirty="0"/>
              <a:t>调用</a:t>
            </a:r>
            <a:r>
              <a:rPr lang="en-US" altLang="zh-CN" dirty="0" err="1"/>
              <a:t>kubernetes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，部署应用。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2575C-4CEF-4D00-9964-08B443B479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5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88158" y="4027415"/>
            <a:ext cx="5215689" cy="404478"/>
          </a:xfrm>
        </p:spPr>
        <p:txBody>
          <a:bodyPr>
            <a:noAutofit/>
          </a:bodyPr>
          <a:lstStyle>
            <a:lvl1pPr marL="0" indent="0" algn="ctr">
              <a:buNone/>
              <a:defRPr sz="3000" b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2205275"/>
            <a:ext cx="12192000" cy="1756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20616" y="2747474"/>
            <a:ext cx="7150768" cy="682542"/>
          </a:xfrm>
        </p:spPr>
        <p:txBody>
          <a:bodyPr anchor="b">
            <a:noAutofit/>
          </a:bodyPr>
          <a:lstStyle>
            <a:lvl1pPr algn="ctr">
              <a:defRPr sz="45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2103709"/>
            <a:ext cx="12192000" cy="65028"/>
          </a:xfrm>
          <a:prstGeom prst="rect">
            <a:avLst/>
          </a:prstGeom>
          <a:solidFill>
            <a:srgbClr val="184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/>
          </a:p>
        </p:txBody>
      </p:sp>
      <p:sp>
        <p:nvSpPr>
          <p:cNvPr id="9" name="矩形 8"/>
          <p:cNvSpPr/>
          <p:nvPr/>
        </p:nvSpPr>
        <p:spPr>
          <a:xfrm>
            <a:off x="0" y="3986040"/>
            <a:ext cx="12192000" cy="65028"/>
          </a:xfrm>
          <a:prstGeom prst="rect">
            <a:avLst/>
          </a:prstGeom>
          <a:solidFill>
            <a:srgbClr val="184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39" y="5503595"/>
            <a:ext cx="1583463" cy="13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513" y="536029"/>
            <a:ext cx="11153408" cy="745784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rgbClr val="C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1855"/>
      </p:ext>
    </p:extLst>
  </p:cSld>
  <p:clrMapOvr>
    <a:masterClrMapping/>
  </p:clrMapOvr>
  <p:transition advClick="0" advTm="8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604" y="274638"/>
            <a:ext cx="10639797" cy="11430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277600" y="6356355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b="0" smtClean="0">
                <a:latin typeface="Arial" pitchFamily="34" charset="0"/>
                <a:cs typeface="Arial" pitchFamily="34" charset="0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1292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/>
            </a:lvl1pPr>
          </a:lstStyle>
          <a:p>
            <a:fld id="{697D3057-336A-40A7-97F6-825AF472B3EC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>
            <a:lvl1pPr>
              <a:defRPr b="0"/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1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1025" y="100994"/>
            <a:ext cx="10515600" cy="674117"/>
          </a:xfrm>
        </p:spPr>
        <p:txBody>
          <a:bodyPr/>
          <a:lstStyle>
            <a:lvl1pPr>
              <a:defRPr lang="en-US" altLang="zh-CN" b="0" i="0" baseline="0" smtClean="0">
                <a:effectLst/>
                <a:latin typeface="Arial Black" pitchFamily="34" charset="0"/>
              </a:defRPr>
            </a:lvl1pPr>
          </a:lstStyle>
          <a:p>
            <a:r>
              <a:rPr lang="en-US" altLang="zh-CN" dirty="0"/>
              <a:t>CONTENS  </a:t>
            </a:r>
            <a:r>
              <a:rPr lang="zh-CN" altLang="en-US" dirty="0"/>
              <a:t>目录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2" y="5867400"/>
            <a:ext cx="1158128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575811" y="6380474"/>
            <a:ext cx="2743200" cy="365125"/>
          </a:xfrm>
        </p:spPr>
        <p:txBody>
          <a:bodyPr/>
          <a:lstStyle>
            <a:lvl1pPr algn="ctr">
              <a:defRPr sz="1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5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1025" y="100994"/>
            <a:ext cx="10515600" cy="674117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575811" y="6380474"/>
            <a:ext cx="2743200" cy="365125"/>
          </a:xfrm>
        </p:spPr>
        <p:txBody>
          <a:bodyPr/>
          <a:lstStyle>
            <a:lvl1pPr algn="ctr">
              <a:defRPr sz="1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027" y="1217067"/>
            <a:ext cx="11484391" cy="5050998"/>
          </a:xfrm>
        </p:spPr>
        <p:txBody>
          <a:bodyPr/>
          <a:lstStyle>
            <a:lvl1pPr>
              <a:defRPr b="0">
                <a:latin typeface="微软雅黑" pitchFamily="34" charset="-122"/>
                <a:ea typeface="微软雅黑" pitchFamily="34" charset="-122"/>
              </a:defRPr>
            </a:lvl1pPr>
            <a:lvl2pPr>
              <a:defRPr b="0">
                <a:latin typeface="微软雅黑" pitchFamily="34" charset="-122"/>
                <a:ea typeface="微软雅黑" pitchFamily="34" charset="-122"/>
              </a:defRPr>
            </a:lvl2pPr>
            <a:lvl3pPr>
              <a:defRPr b="0">
                <a:latin typeface="微软雅黑" pitchFamily="34" charset="-122"/>
                <a:ea typeface="微软雅黑" pitchFamily="34" charset="-122"/>
              </a:defRPr>
            </a:lvl3pPr>
            <a:lvl4pPr>
              <a:defRPr b="0">
                <a:latin typeface="微软雅黑" pitchFamily="34" charset="-122"/>
                <a:ea typeface="微软雅黑" pitchFamily="34" charset="-122"/>
              </a:defRPr>
            </a:lvl4pPr>
            <a:lvl5pPr>
              <a:defRPr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345929" y="2788462"/>
            <a:ext cx="2058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800" b="0" i="1" dirty="0">
                <a:solidFill>
                  <a:schemeClr val="bg1"/>
                </a:solidFill>
              </a:rPr>
              <a:t>IPSR</a:t>
            </a:r>
          </a:p>
          <a:p>
            <a:r>
              <a:rPr lang="en-US" altLang="zh-CN" sz="2800" b="0" i="1" dirty="0">
                <a:solidFill>
                  <a:schemeClr val="bg1"/>
                </a:solidFill>
              </a:rPr>
              <a:t>GSafety</a:t>
            </a:r>
            <a:endParaRPr lang="zh-CN" altLang="en-US" sz="2800" b="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51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张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5095" y="1245955"/>
            <a:ext cx="11538813" cy="700832"/>
          </a:xfrm>
          <a:noFill/>
        </p:spPr>
        <p:txBody>
          <a:bodyPr/>
          <a:lstStyle>
            <a:lvl1pPr marL="0" indent="0" algn="ctr">
              <a:buClr>
                <a:schemeClr val="accent1"/>
              </a:buClr>
              <a:buFontTx/>
              <a:buNone/>
              <a:defRPr b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5"/>
          </p:nvPr>
        </p:nvSpPr>
        <p:spPr>
          <a:xfrm>
            <a:off x="3313711" y="4439268"/>
            <a:ext cx="2692572" cy="189158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5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52327" y="4439268"/>
            <a:ext cx="2692572" cy="189158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375095" y="1961535"/>
            <a:ext cx="11508420" cy="0"/>
          </a:xfrm>
          <a:prstGeom prst="line">
            <a:avLst/>
          </a:prstGeom>
          <a:ln>
            <a:solidFill>
              <a:srgbClr val="1848A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内容占位符 2"/>
          <p:cNvSpPr>
            <a:spLocks noGrp="1"/>
          </p:cNvSpPr>
          <p:nvPr>
            <p:ph sz="half" idx="18"/>
          </p:nvPr>
        </p:nvSpPr>
        <p:spPr>
          <a:xfrm>
            <a:off x="375095" y="2001675"/>
            <a:ext cx="11538813" cy="1773919"/>
          </a:xfrm>
          <a:noFill/>
        </p:spPr>
        <p:txBody>
          <a:bodyPr>
            <a:normAutofit/>
          </a:bodyPr>
          <a:lstStyle>
            <a:lvl1pPr marL="0" indent="457200" algn="l">
              <a:buClr>
                <a:schemeClr val="accent1"/>
              </a:buClr>
              <a:buFontTx/>
              <a:buNone/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374651" y="5913438"/>
            <a:ext cx="2692400" cy="417512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3313095" y="5913438"/>
            <a:ext cx="2692400" cy="417512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6252497" y="5913438"/>
            <a:ext cx="2692400" cy="417512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22" hasCustomPrompt="1"/>
          </p:nvPr>
        </p:nvSpPr>
        <p:spPr>
          <a:xfrm>
            <a:off x="9191113" y="5913438"/>
            <a:ext cx="2692400" cy="417512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sp>
        <p:nvSpPr>
          <p:cNvPr id="13" name="图片占位符 9"/>
          <p:cNvSpPr>
            <a:spLocks noGrp="1"/>
          </p:cNvSpPr>
          <p:nvPr>
            <p:ph type="pic" sz="quarter" idx="14"/>
          </p:nvPr>
        </p:nvSpPr>
        <p:spPr>
          <a:xfrm>
            <a:off x="375095" y="4439268"/>
            <a:ext cx="2692572" cy="189158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575811" y="6380474"/>
            <a:ext cx="2743200" cy="365125"/>
          </a:xfrm>
        </p:spPr>
        <p:txBody>
          <a:bodyPr/>
          <a:lstStyle>
            <a:lvl1pPr algn="ctr">
              <a:defRPr sz="1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7"/>
          </p:nvPr>
        </p:nvSpPr>
        <p:spPr>
          <a:xfrm>
            <a:off x="9190943" y="4439268"/>
            <a:ext cx="2692572" cy="189158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6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205275"/>
            <a:ext cx="12192000" cy="1756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0" dirty="0"/>
          </a:p>
        </p:txBody>
      </p:sp>
      <p:sp>
        <p:nvSpPr>
          <p:cNvPr id="9" name="矩形 8"/>
          <p:cNvSpPr/>
          <p:nvPr/>
        </p:nvSpPr>
        <p:spPr>
          <a:xfrm>
            <a:off x="0" y="2103709"/>
            <a:ext cx="12192000" cy="65028"/>
          </a:xfrm>
          <a:prstGeom prst="rect">
            <a:avLst/>
          </a:prstGeom>
          <a:solidFill>
            <a:srgbClr val="184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/>
        </p:nvSpPr>
        <p:spPr>
          <a:xfrm>
            <a:off x="0" y="3986040"/>
            <a:ext cx="12192000" cy="65028"/>
          </a:xfrm>
          <a:prstGeom prst="rect">
            <a:avLst/>
          </a:prstGeom>
          <a:solidFill>
            <a:srgbClr val="184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520616" y="2747474"/>
            <a:ext cx="7150768" cy="682542"/>
          </a:xfrm>
        </p:spPr>
        <p:txBody>
          <a:bodyPr anchor="b">
            <a:noAutofit/>
          </a:bodyPr>
          <a:lstStyle>
            <a:lvl1pPr algn="ctr">
              <a:defRPr sz="4500" b="1" baseline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THANK YOU !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39" y="5503595"/>
            <a:ext cx="1583463" cy="135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78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占位符 5"/>
          <p:cNvSpPr txBox="1"/>
          <p:nvPr/>
        </p:nvSpPr>
        <p:spPr>
          <a:xfrm>
            <a:off x="4575811" y="63804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704A7E-33CB-4B38-8B6F-8AB13F735756}" type="slidenum">
              <a:rPr lang="zh-CN" altLang="en-US" sz="1400" b="0" smtClean="0"/>
              <a:t>‹#›</a:t>
            </a:fld>
            <a:endParaRPr lang="zh-CN" altLang="en-US" sz="1400" b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2" y="5867400"/>
            <a:ext cx="115812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292856"/>
            <a:ext cx="745885" cy="127449"/>
          </a:xfrm>
          <a:prstGeom prst="rect">
            <a:avLst/>
          </a:prstGeom>
          <a:solidFill>
            <a:srgbClr val="1848A3"/>
          </a:solidFill>
          <a:ln w="38100" cap="flat" cmpd="sng" algn="ctr">
            <a:noFill/>
            <a:prstDash val="solid"/>
          </a:ln>
          <a:effectLst/>
        </p:spPr>
        <p:txBody>
          <a:bodyPr lIns="0" tIns="44240" rIns="0" bIns="44240" rtlCol="0" anchor="ctr"/>
          <a:lstStyle/>
          <a:p>
            <a:pPr algn="ctr" defTabSz="441960" fontAlgn="base">
              <a:lnSpc>
                <a:spcPts val="1745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1465" b="0" kern="0" dirty="0">
              <a:solidFill>
                <a:srgbClr val="FFFFFF"/>
              </a:solidFill>
              <a:ea typeface="微软雅黑"/>
            </a:endParaRP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52427" y="99605"/>
            <a:ext cx="10515600" cy="724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灯片编号占位符 5"/>
          <p:cNvSpPr txBox="1"/>
          <p:nvPr/>
        </p:nvSpPr>
        <p:spPr>
          <a:xfrm>
            <a:off x="4575811" y="63804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704A7E-33CB-4B38-8B6F-8AB13F735756}" type="slidenum">
              <a:rPr lang="zh-CN" altLang="en-US" sz="1400" b="0" smtClean="0"/>
              <a:t>‹#›</a:t>
            </a:fld>
            <a:endParaRPr lang="zh-CN" altLang="en-US" sz="1400" b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2" y="5867400"/>
            <a:ext cx="115812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 b="0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11376588" y="6597356"/>
            <a:ext cx="768085" cy="3132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>
            <a:lvl1pPr>
              <a:defRPr lang="zh-CN" altLang="en-US" sz="1335" b="0" kern="0" smtClean="0"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灯片编号占位符 5"/>
          <p:cNvSpPr txBox="1"/>
          <p:nvPr/>
        </p:nvSpPr>
        <p:spPr>
          <a:xfrm>
            <a:off x="4575811" y="63804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704A7E-33CB-4B38-8B6F-8AB13F735756}" type="slidenum">
              <a:rPr lang="zh-CN" altLang="en-US" sz="1400" b="0" smtClean="0"/>
              <a:t>‹#›</a:t>
            </a:fld>
            <a:endParaRPr lang="zh-CN" altLang="en-US" sz="1400" b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8" y="5816814"/>
            <a:ext cx="2660809" cy="10411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47" y="4406905"/>
            <a:ext cx="10363200" cy="1362075"/>
          </a:xfrm>
        </p:spPr>
        <p:txBody>
          <a:bodyPr anchor="t"/>
          <a:lstStyle>
            <a:lvl1pPr algn="l">
              <a:defRPr sz="5335" b="0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322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33457"/>
      </p:ext>
    </p:extLst>
  </p:cSld>
  <p:clrMapOvr>
    <a:masterClrMapping/>
  </p:clrMapOvr>
  <p:transition advClick="0" advTm="8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549" y="23715"/>
            <a:ext cx="3752851" cy="828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25181" y="37941"/>
            <a:ext cx="2739323" cy="800219"/>
          </a:xfrm>
          <a:prstGeom prst="rect">
            <a:avLst/>
          </a:prstGeom>
          <a:solidFill>
            <a:srgbClr val="1848A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0" i="1" dirty="0">
                <a:solidFill>
                  <a:schemeClr val="bg1"/>
                </a:solidFill>
              </a:rPr>
              <a:t>IPSR</a:t>
            </a:r>
          </a:p>
          <a:p>
            <a:pPr algn="r"/>
            <a:r>
              <a:rPr lang="zh-CN" altLang="en-US" sz="1800" b="0" dirty="0">
                <a:solidFill>
                  <a:schemeClr val="bg1"/>
                </a:solidFill>
              </a:rPr>
              <a:t>清华大学公共安全研究院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-1"/>
            <a:ext cx="12192000" cy="861493"/>
          </a:xfrm>
          <a:prstGeom prst="rect">
            <a:avLst/>
          </a:prstGeom>
          <a:solidFill>
            <a:srgbClr val="1848A3"/>
          </a:solidFill>
          <a:ln w="381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6565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7708" y="1177928"/>
            <a:ext cx="11524781" cy="516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9288" y="6487300"/>
            <a:ext cx="2743200" cy="246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90D9D0B-777C-4A8A-A8E4-57E3B3285ED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425181" y="37940"/>
            <a:ext cx="2739323" cy="800219"/>
          </a:xfrm>
          <a:prstGeom prst="rect">
            <a:avLst/>
          </a:prstGeom>
          <a:solidFill>
            <a:srgbClr val="1848A3"/>
          </a:solidFill>
        </p:spPr>
        <p:txBody>
          <a:bodyPr wrap="square" rtlCol="0">
            <a:spAutoFit/>
          </a:bodyPr>
          <a:lstStyle/>
          <a:p>
            <a:pPr algn="r"/>
            <a:endParaRPr lang="en-US" altLang="zh-CN" sz="2800" b="0" i="1" dirty="0">
              <a:solidFill>
                <a:schemeClr val="bg1"/>
              </a:solidFill>
            </a:endParaRPr>
          </a:p>
          <a:p>
            <a:pPr algn="r"/>
            <a:r>
              <a:rPr lang="en-US" altLang="zh-CN" sz="1800" b="0" i="1" dirty="0" err="1">
                <a:solidFill>
                  <a:schemeClr val="bg1"/>
                </a:solidFill>
                <a:latin typeface="+mj-ea"/>
                <a:ea typeface="+mj-ea"/>
              </a:rPr>
              <a:t>GSafety</a:t>
            </a:r>
            <a:endParaRPr lang="zh-CN" altLang="en-US" sz="1800" b="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9241" y="100994"/>
            <a:ext cx="10515600" cy="67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8693"/>
            <a:ext cx="115812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9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150000"/>
        </a:lnSpc>
        <a:spcBef>
          <a:spcPts val="1000"/>
        </a:spcBef>
        <a:buClr>
          <a:srgbClr val="1848A3"/>
        </a:buClr>
        <a:buFont typeface="Wingdings" pitchFamily="2" charset="2"/>
        <a:buChar char="n"/>
        <a:defRPr sz="2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685800" indent="-228600" algn="l" defTabSz="913765" rtl="0" eaLnBrk="1" latinLnBrk="0" hangingPunct="1">
        <a:spcBef>
          <a:spcPts val="500"/>
        </a:spcBef>
        <a:buClr>
          <a:srgbClr val="1848A3"/>
        </a:buClr>
        <a:buFont typeface="Wingdings" pitchFamily="2" charset="2"/>
        <a:buChar char="n"/>
        <a:defRPr sz="24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3765" rtl="0" eaLnBrk="1" latinLnBrk="0" hangingPunct="1">
        <a:spcBef>
          <a:spcPts val="500"/>
        </a:spcBef>
        <a:buClr>
          <a:srgbClr val="1848A3"/>
        </a:buClr>
        <a:buFont typeface="Wingdings" pitchFamily="2" charset="2"/>
        <a:buChar char="n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3765" rtl="0" eaLnBrk="1" latinLnBrk="0" hangingPunct="1">
        <a:spcBef>
          <a:spcPts val="500"/>
        </a:spcBef>
        <a:buClr>
          <a:srgbClr val="1848A3"/>
        </a:buClr>
        <a:buFont typeface="Wingdings" pitchFamily="2" charset="2"/>
        <a:buChar char="n"/>
        <a:defRPr sz="1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3765" rtl="0" eaLnBrk="1" latinLnBrk="0" hangingPunct="1">
        <a:spcBef>
          <a:spcPts val="500"/>
        </a:spcBef>
        <a:buClr>
          <a:srgbClr val="1848A3"/>
        </a:buClr>
        <a:buFont typeface="Wingdings" pitchFamily="2" charset="2"/>
        <a:buChar char="n"/>
        <a:defRPr sz="1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4CB9D60-ADC8-4D08-9536-BCB30CCE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AE42D01-D38C-4D8F-A531-09390BF48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云原生实践的挑战与方案</a:t>
            </a:r>
          </a:p>
        </p:txBody>
      </p:sp>
    </p:spTree>
    <p:extLst>
      <p:ext uri="{BB962C8B-B14F-4D97-AF65-F5344CB8AC3E}">
        <p14:creationId xmlns:p14="http://schemas.microsoft.com/office/powerpoint/2010/main" val="208349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A7AA5-9524-4557-9EFD-77AE16C9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</a:t>
            </a:r>
            <a:r>
              <a:rPr lang="en-US" altLang="zh-CN" dirty="0"/>
              <a:t> Kubernetes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DB8C3-A027-4B41-A01D-5B39A378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Kubernetes</a:t>
            </a:r>
            <a:r>
              <a:rPr lang="zh-CN" altLang="en-US" sz="2000" dirty="0"/>
              <a:t>通过声明式配置，真正让开发人员能够理解应用的状态，并通过同一份配置可以立马启动一个一模一样的环境，大大提高了应用开发和部署的效率。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/>
              <a:t>Kubernetes</a:t>
            </a:r>
            <a:r>
              <a:rPr lang="zh-CN" altLang="en-US" sz="2000" dirty="0"/>
              <a:t>用户可以通过编写一个</a:t>
            </a:r>
            <a:r>
              <a:rPr lang="en-US" altLang="zh-CN" sz="2000" dirty="0" err="1"/>
              <a:t>yaml</a:t>
            </a:r>
            <a:r>
              <a:rPr lang="zh-CN" altLang="en-US" sz="2000" dirty="0"/>
              <a:t>或者</a:t>
            </a:r>
            <a:r>
              <a:rPr lang="en-US" altLang="zh-CN" sz="2000" dirty="0" err="1"/>
              <a:t>json</a:t>
            </a:r>
            <a:r>
              <a:rPr lang="zh-CN" altLang="en-US" sz="2000" dirty="0"/>
              <a:t>格式的配置文件，也可以通过工具</a:t>
            </a:r>
            <a:r>
              <a:rPr lang="en-US" altLang="zh-CN" sz="2000" dirty="0"/>
              <a:t>/</a:t>
            </a:r>
            <a:r>
              <a:rPr lang="zh-CN" altLang="en-US" sz="2000" dirty="0"/>
              <a:t>代码生成或直接请求</a:t>
            </a:r>
            <a:r>
              <a:rPr lang="en-US" altLang="zh-CN" sz="2000" dirty="0" err="1"/>
              <a:t>kubernetes</a:t>
            </a:r>
            <a:r>
              <a:rPr lang="en-US" altLang="zh-CN" sz="2000" dirty="0"/>
              <a:t> API</a:t>
            </a:r>
            <a:r>
              <a:rPr lang="zh-CN" altLang="en-US" sz="2000" dirty="0"/>
              <a:t>创建应用，该配置文件中包含了用户想要应用程序保持的状态。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不论整个</a:t>
            </a:r>
            <a:r>
              <a:rPr lang="en-US" altLang="zh-CN" sz="2000" dirty="0" err="1"/>
              <a:t>kubernetes</a:t>
            </a:r>
            <a:r>
              <a:rPr lang="zh-CN" altLang="en-US" sz="2000" dirty="0"/>
              <a:t>集群中的个别主机发生什么问题，都不会影响应用程序的状态，你还可以通过改变该配置文件或请求</a:t>
            </a:r>
            <a:r>
              <a:rPr lang="en-US" altLang="zh-CN" sz="2000" dirty="0" err="1"/>
              <a:t>kubernetes</a:t>
            </a:r>
            <a:r>
              <a:rPr lang="en-US" altLang="zh-CN" sz="2000" dirty="0"/>
              <a:t> API</a:t>
            </a:r>
            <a:r>
              <a:rPr lang="zh-CN" altLang="en-US" sz="2000" dirty="0"/>
              <a:t>来改变应用程序的状态。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5281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0EF3C-5D95-4281-8765-E750B76A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云原生：微服务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BB691-AFA1-4968-BC71-719669CFB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微服务带给我们很多开发和部署上的灵活性和技术多样性，但是也增加了服务调用的开销、分布式系统管理、调试与服务治理方面的难题。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当前最成熟最完整的微服务框架可以说非</a:t>
            </a:r>
            <a:r>
              <a:rPr lang="en-US" altLang="zh-CN" sz="1800" dirty="0"/>
              <a:t>Spring</a:t>
            </a:r>
            <a:r>
              <a:rPr lang="zh-CN" altLang="en-US" sz="1800" dirty="0"/>
              <a:t>莫属，而</a:t>
            </a:r>
            <a:r>
              <a:rPr lang="en-US" altLang="zh-CN" sz="1800" dirty="0"/>
              <a:t>Spring</a:t>
            </a:r>
            <a:r>
              <a:rPr lang="zh-CN" altLang="en-US" sz="1800" dirty="0"/>
              <a:t>又仅限于</a:t>
            </a:r>
            <a:r>
              <a:rPr lang="en-US" altLang="zh-CN" sz="1800" dirty="0"/>
              <a:t>Java</a:t>
            </a:r>
            <a:r>
              <a:rPr lang="zh-CN" altLang="en-US" sz="1800" dirty="0"/>
              <a:t>语言开发，其架构本身又跟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存在很多重合的部分，如何探索将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作为微服务架构平台就成为一个热点话题。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就拿微服务中最基础的服务注册发现功能来说，其方式分为客户端服务发现和服务端服务发现两种，</a:t>
            </a:r>
            <a:r>
              <a:rPr lang="en-US" altLang="zh-CN" sz="1800" dirty="0"/>
              <a:t>Java</a:t>
            </a:r>
            <a:r>
              <a:rPr lang="zh-CN" altLang="en-US" sz="1800" dirty="0"/>
              <a:t>应用中常用的方式是使用</a:t>
            </a:r>
            <a:r>
              <a:rPr lang="en-US" altLang="zh-CN" sz="1800" dirty="0"/>
              <a:t>Eureka</a:t>
            </a:r>
            <a:r>
              <a:rPr lang="zh-CN" altLang="en-US" sz="1800" dirty="0"/>
              <a:t>和</a:t>
            </a:r>
            <a:r>
              <a:rPr lang="en-US" altLang="zh-CN" sz="1800" dirty="0"/>
              <a:t>Ribbon</a:t>
            </a:r>
            <a:r>
              <a:rPr lang="zh-CN" altLang="en-US" sz="1800" dirty="0"/>
              <a:t>做服务注册发现和负载均衡，这属于客户端服务发现，而在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中则可以使用</a:t>
            </a:r>
            <a:r>
              <a:rPr lang="en-US" altLang="zh-CN" sz="1800" dirty="0"/>
              <a:t>DNS</a:t>
            </a:r>
            <a:r>
              <a:rPr lang="zh-CN" altLang="en-US" sz="1800" dirty="0"/>
              <a:t>、</a:t>
            </a:r>
            <a:r>
              <a:rPr lang="en-US" altLang="zh-CN" sz="1800" dirty="0"/>
              <a:t>Service</a:t>
            </a:r>
            <a:r>
              <a:rPr lang="zh-CN" altLang="en-US" sz="1800" dirty="0"/>
              <a:t>和</a:t>
            </a:r>
            <a:r>
              <a:rPr lang="en-US" altLang="zh-CN" sz="1800" dirty="0"/>
              <a:t>Ingress</a:t>
            </a:r>
            <a:r>
              <a:rPr lang="zh-CN" altLang="en-US" sz="1800" dirty="0"/>
              <a:t>来实现，不需要修改应用代码，直接从网络层面来实现。</a:t>
            </a:r>
          </a:p>
        </p:txBody>
      </p:sp>
    </p:spTree>
    <p:extLst>
      <p:ext uri="{BB962C8B-B14F-4D97-AF65-F5344CB8AC3E}">
        <p14:creationId xmlns:p14="http://schemas.microsoft.com/office/powerpoint/2010/main" val="368248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935C7-3527-4644-BA8A-F9FEB4029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云原生：微服务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49FE13-9F59-4865-872E-43868529F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46" y="1371632"/>
            <a:ext cx="9121508" cy="54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3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39BBA-5559-40E1-B513-F4AE2E8F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云原生：微服务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68FCB4-1545-4CAD-BAC3-C9F397D4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69"/>
          <a:stretch/>
        </p:blipFill>
        <p:spPr>
          <a:xfrm>
            <a:off x="-2899" y="1529424"/>
            <a:ext cx="12194899" cy="48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1F054-0A54-4914-96EC-CE8A6DC2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Kubernetes</a:t>
            </a:r>
            <a:r>
              <a:rPr lang="zh-CN" altLang="en-US" dirty="0"/>
              <a:t>构建云原生应用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49C4F-8CF0-4F43-BE71-1BB23E8CB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/>
              <a:t>Heroku</a:t>
            </a:r>
            <a:r>
              <a:rPr lang="zh-CN" altLang="en-US" sz="1800" dirty="0"/>
              <a:t>推出了适用于</a:t>
            </a:r>
            <a:r>
              <a:rPr lang="en-US" altLang="zh-CN" sz="1800" dirty="0"/>
              <a:t>PaaS</a:t>
            </a:r>
            <a:r>
              <a:rPr lang="zh-CN" altLang="en-US" sz="1800" dirty="0"/>
              <a:t>的</a:t>
            </a:r>
            <a:r>
              <a:rPr lang="en-US" altLang="zh-CN" sz="1800" dirty="0"/>
              <a:t>12 factor app</a:t>
            </a:r>
            <a:r>
              <a:rPr lang="zh-CN" altLang="en-US" sz="1800" dirty="0"/>
              <a:t>的规范，下面我将讲解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设计时是如何按照了十二因素应用法则，并给出</a:t>
            </a:r>
            <a:r>
              <a:rPr lang="en-US" altLang="zh-CN" sz="1800" dirty="0" err="1"/>
              <a:t>kubernetes</a:t>
            </a:r>
            <a:r>
              <a:rPr lang="zh-CN" altLang="en-US" sz="1800" dirty="0"/>
              <a:t>中的应用示例，并附上一句话简短的介绍。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基准代码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每个代码仓库（</a:t>
            </a:r>
            <a:r>
              <a:rPr lang="en-US" altLang="zh-CN" sz="1400" dirty="0"/>
              <a:t>repo</a:t>
            </a:r>
            <a:r>
              <a:rPr lang="zh-CN" altLang="en-US" sz="1400" dirty="0"/>
              <a:t>）都生成</a:t>
            </a:r>
            <a:r>
              <a:rPr lang="en-US" altLang="zh-CN" sz="1400" dirty="0"/>
              <a:t>docker image</a:t>
            </a:r>
            <a:r>
              <a:rPr lang="zh-CN" altLang="en-US" sz="1400" dirty="0"/>
              <a:t>保存到镜像仓库中，并使用唯一的</a:t>
            </a:r>
            <a:r>
              <a:rPr lang="en-US" altLang="zh-CN" sz="1400" dirty="0"/>
              <a:t>ID</a:t>
            </a:r>
            <a:r>
              <a:rPr lang="zh-CN" altLang="en-US" sz="1400" dirty="0"/>
              <a:t>管理，在</a:t>
            </a:r>
            <a:r>
              <a:rPr lang="en-US" altLang="zh-CN" sz="1400" dirty="0"/>
              <a:t>Jenkins</a:t>
            </a:r>
            <a:r>
              <a:rPr lang="zh-CN" altLang="en-US" sz="1400" dirty="0"/>
              <a:t>中使用编译时的</a:t>
            </a:r>
            <a:r>
              <a:rPr lang="en-US" altLang="zh-CN" sz="1400" dirty="0"/>
              <a:t>ID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依赖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显式得声明代码中的依赖，使用软件包管理工具声明，比如</a:t>
            </a:r>
            <a:r>
              <a:rPr lang="en-US" altLang="zh-CN" sz="1400" dirty="0"/>
              <a:t>Go</a:t>
            </a:r>
            <a:r>
              <a:rPr lang="zh-CN" altLang="en-US" sz="1400" dirty="0"/>
              <a:t>中的</a:t>
            </a:r>
            <a:r>
              <a:rPr lang="en-US" altLang="zh-CN" sz="1400" dirty="0"/>
              <a:t>Glide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配置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将配置与代码分离，应用部署到</a:t>
            </a:r>
            <a:r>
              <a:rPr lang="en-US" altLang="zh-CN" sz="1400" dirty="0" err="1"/>
              <a:t>kubernetes</a:t>
            </a:r>
            <a:r>
              <a:rPr lang="zh-CN" altLang="en-US" sz="1400" dirty="0"/>
              <a:t>中可以使用容器的环境变量或</a:t>
            </a:r>
            <a:r>
              <a:rPr lang="en-US" altLang="zh-CN" sz="1400" dirty="0" err="1"/>
              <a:t>ConfigMap</a:t>
            </a:r>
            <a:r>
              <a:rPr lang="zh-CN" altLang="en-US" sz="1400" dirty="0"/>
              <a:t>挂载到容器中。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后端服务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把后端服务当作附加资源，实质上是计算存储分离和降低服务耦合，分解单体应用。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构建、发布、运行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严格分离构建和运行，每次修改代码生成新的镜像，重新发布，不能直接修改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运行时的代码和配置。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6.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进程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应用程序进程应该是无状态的，这意味着再次重启后还可以计算出原先的状态。</a:t>
            </a:r>
            <a:endParaRPr lang="en-US" altLang="zh-CN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C34F51-4478-49D6-80D0-38887EA94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67" y="4871977"/>
            <a:ext cx="4614333" cy="18586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51EC59-5E05-42F8-A191-93298B2D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86" y="3183466"/>
            <a:ext cx="2908214" cy="16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1F054-0A54-4914-96EC-CE8A6DC2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Kubernetes</a:t>
            </a:r>
            <a:r>
              <a:rPr lang="zh-CN" altLang="en-US" dirty="0"/>
              <a:t>构建云原生应用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749C4F-8CF0-4F43-BE71-1BB23E8CB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7.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端口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绑定在</a:t>
            </a:r>
            <a:r>
              <a:rPr lang="en-US" altLang="zh-CN" sz="1400" dirty="0" err="1"/>
              <a:t>kubernetes</a:t>
            </a:r>
            <a:r>
              <a:rPr lang="zh-CN" altLang="en-US" sz="1400" dirty="0"/>
              <a:t>中每个</a:t>
            </a:r>
            <a:r>
              <a:rPr lang="en-US" altLang="zh-CN" sz="1400" dirty="0"/>
              <a:t>Pod</a:t>
            </a:r>
            <a:r>
              <a:rPr lang="zh-CN" altLang="en-US" sz="1400" dirty="0"/>
              <a:t>都有独立的</a:t>
            </a:r>
            <a:r>
              <a:rPr lang="en-US" altLang="zh-CN" sz="1400" dirty="0"/>
              <a:t>IP</a:t>
            </a:r>
            <a:r>
              <a:rPr lang="zh-CN" altLang="en-US" sz="1400" dirty="0"/>
              <a:t>，每个运行在</a:t>
            </a:r>
            <a:r>
              <a:rPr lang="en-US" altLang="zh-CN" sz="1400" dirty="0"/>
              <a:t>Pod</a:t>
            </a:r>
            <a:r>
              <a:rPr lang="zh-CN" altLang="en-US" sz="1400" dirty="0"/>
              <a:t>中的应用不必关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心端口是否重复，只需在</a:t>
            </a:r>
            <a:r>
              <a:rPr lang="en-US" altLang="zh-CN" sz="1400" dirty="0"/>
              <a:t>service</a:t>
            </a:r>
            <a:r>
              <a:rPr lang="zh-CN" altLang="en-US" sz="1400" dirty="0"/>
              <a:t>中指定端口，集群内的</a:t>
            </a:r>
            <a:r>
              <a:rPr lang="en-US" altLang="zh-CN" sz="1400" dirty="0"/>
              <a:t>service</a:t>
            </a:r>
            <a:r>
              <a:rPr lang="zh-CN" altLang="en-US" sz="1400" dirty="0"/>
              <a:t>通过配置互相发现。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8.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并发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每个容器都是一个进程，通过增加容器的副本数实现并发。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9.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易处理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快速启动和优雅终止可最大化健壮性，</a:t>
            </a:r>
            <a:r>
              <a:rPr lang="en-US" altLang="zh-CN" sz="1400" dirty="0" err="1"/>
              <a:t>kuberentes</a:t>
            </a:r>
            <a:r>
              <a:rPr lang="zh-CN" altLang="en-US" sz="1400" dirty="0"/>
              <a:t>优秀的</a:t>
            </a:r>
            <a:r>
              <a:rPr lang="en-US" altLang="zh-CN" sz="1400" dirty="0"/>
              <a:t>Pod</a:t>
            </a:r>
            <a:r>
              <a:rPr lang="zh-CN" altLang="en-US" sz="1400" dirty="0"/>
              <a:t>生存周期控制。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10.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开发环境与线上环境等价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在</a:t>
            </a:r>
            <a:r>
              <a:rPr lang="en-US" altLang="zh-CN" sz="1400" dirty="0" err="1"/>
              <a:t>kubernetes</a:t>
            </a:r>
            <a:r>
              <a:rPr lang="zh-CN" altLang="en-US" sz="1400" dirty="0"/>
              <a:t>中可以创建多个</a:t>
            </a:r>
            <a:r>
              <a:rPr lang="en-US" altLang="zh-CN" sz="1400" dirty="0"/>
              <a:t>namespace</a:t>
            </a:r>
            <a:r>
              <a:rPr lang="zh-CN" altLang="en-US" sz="1400" dirty="0"/>
              <a:t>，使用相同的镜像可以很方便的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复制一套环境出来，镜像的使用可以很方便的部署一个后端服务。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11.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日志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把日志当作事件流，使用</a:t>
            </a:r>
            <a:r>
              <a:rPr lang="en-US" altLang="zh-CN" sz="1400" dirty="0" err="1"/>
              <a:t>stdout</a:t>
            </a:r>
            <a:r>
              <a:rPr lang="zh-CN" altLang="en-US" sz="1400" dirty="0"/>
              <a:t>输出并收集汇聚起来，例如到</a:t>
            </a:r>
            <a:r>
              <a:rPr lang="en-US" altLang="zh-CN" sz="1400" dirty="0"/>
              <a:t>ES</a:t>
            </a:r>
            <a:r>
              <a:rPr lang="zh-CN" altLang="en-US" sz="1400" dirty="0"/>
              <a:t>中统一查看。</a:t>
            </a:r>
            <a:endParaRPr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</a:rPr>
              <a:t>12.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管理进程</a:t>
            </a:r>
            <a:endParaRPr lang="en-US" altLang="zh-CN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00" dirty="0"/>
              <a:t>后台管理任务当作一次性进程运行，</a:t>
            </a:r>
            <a:r>
              <a:rPr lang="en-US" altLang="zh-CN" sz="1400" dirty="0" err="1"/>
              <a:t>kubectl</a:t>
            </a:r>
            <a:r>
              <a:rPr lang="en-US" altLang="zh-CN" sz="1400" dirty="0"/>
              <a:t> exec</a:t>
            </a:r>
            <a:r>
              <a:rPr lang="zh-CN" altLang="en-US" sz="1400" dirty="0"/>
              <a:t>进入容器内部操作。</a:t>
            </a:r>
            <a:endParaRPr lang="en-US" altLang="zh-CN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D47BBE-967B-4E22-9758-EDB3D1B6F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67" y="4340739"/>
            <a:ext cx="4919133" cy="23599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31D740-A422-4E9B-8022-315704BD8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67" y="1644861"/>
            <a:ext cx="4919133" cy="25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FBDE9-CAE9-49F8-A1A4-88F5DF4E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预研挑战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48AAFD-1D06-4452-80D5-4C300B9FA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876089"/>
            <a:ext cx="5687718" cy="59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1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6DBF0-CB6C-4D88-8897-4486DEDC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预研挑战之网络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92988E-6406-47E8-B376-691D54F15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大量容器实例下，容器间的通讯管理，需要简单易行的网络组件的支持。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容器技术下的网络模型主要有以下几种。最终，我们选择了</a:t>
            </a:r>
            <a:r>
              <a:rPr lang="en-US" altLang="zh-CN" sz="2000" dirty="0"/>
              <a:t>flannel</a:t>
            </a:r>
            <a:r>
              <a:rPr lang="zh-CN" altLang="en-US" sz="2000" dirty="0"/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A60858-DA73-4CF0-95E7-B293D487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91" y="3368472"/>
            <a:ext cx="914324" cy="6705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DBBC1-48E3-43E3-A771-605864A23FA5}"/>
              </a:ext>
            </a:extLst>
          </p:cNvPr>
          <p:cNvSpPr/>
          <p:nvPr/>
        </p:nvSpPr>
        <p:spPr>
          <a:xfrm>
            <a:off x="593001" y="425995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L2 networks and </a:t>
            </a:r>
            <a:r>
              <a:rPr lang="en-US" altLang="zh-CN" dirty="0" err="1"/>
              <a:t>linux</a:t>
            </a:r>
            <a:r>
              <a:rPr lang="en-US" altLang="zh-CN" dirty="0"/>
              <a:t> bridging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DC1986-EC56-4AA3-8217-831E5BC90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76" y="3138222"/>
            <a:ext cx="972484" cy="9724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8840AB-A5BF-41E8-90DB-2D8321996AB1}"/>
              </a:ext>
            </a:extLst>
          </p:cNvPr>
          <p:cNvSpPr/>
          <p:nvPr/>
        </p:nvSpPr>
        <p:spPr>
          <a:xfrm>
            <a:off x="4397296" y="4223397"/>
            <a:ext cx="898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Weave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C7EAFF-F383-46D6-B742-5BFFD0629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74" y="4778419"/>
            <a:ext cx="4276971" cy="1303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2398D6-071D-4581-966F-BF144D74E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85" y="3234052"/>
            <a:ext cx="1955555" cy="1269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DB66E7-7505-4793-8C04-9ADF5F28A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73" y="3368472"/>
            <a:ext cx="3098263" cy="99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F9560-BB25-4BE7-A3DF-D202AAE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预研挑战之存储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376FB-4E58-4CD1-98C9-1675E6E4C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大量容器实例下，需要可靠的分布式存储系统。因为容器本身不会对数据进行持久化处理。容器技术下的存储后端主要有以下几种，</a:t>
            </a: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/>
              <a:t>我们的选择也一直在变：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93AC67-D33D-4A30-9E8F-D043AAAE1802}"/>
              </a:ext>
            </a:extLst>
          </p:cNvPr>
          <p:cNvSpPr/>
          <p:nvPr/>
        </p:nvSpPr>
        <p:spPr>
          <a:xfrm>
            <a:off x="838200" y="267395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emptyDir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hostPath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gcePersistentDisk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awsElasticBlockStore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nfs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iscsi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flocker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glusterfs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4C74E0-A4FF-4958-ADDE-076147B7BD94}"/>
              </a:ext>
            </a:extLst>
          </p:cNvPr>
          <p:cNvSpPr/>
          <p:nvPr/>
        </p:nvSpPr>
        <p:spPr>
          <a:xfrm>
            <a:off x="6525040" y="2673955"/>
            <a:ext cx="566696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Ceph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rbd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gitRepo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secret</a:t>
            </a: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persistentVolumeClaim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downwardAPI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azureFileVolume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 err="1">
                <a:solidFill>
                  <a:srgbClr val="0070C0"/>
                </a:solidFill>
                <a:latin typeface="Eras Light ITC" panose="020B0402030504020804" pitchFamily="34" charset="0"/>
              </a:rPr>
              <a:t>vsphereVirtualDisk</a:t>
            </a:r>
            <a:r>
              <a:rPr lang="zh-CN" altLang="en-US" sz="1600" dirty="0">
                <a:solidFill>
                  <a:srgbClr val="0070C0"/>
                </a:solidFill>
                <a:latin typeface="Eras Light ITC" panose="020B0402030504020804" pitchFamily="34" charset="0"/>
              </a:rPr>
              <a:t>（</a:t>
            </a:r>
            <a:r>
              <a:rPr lang="en-US" altLang="zh-CN" sz="1600" dirty="0">
                <a:solidFill>
                  <a:srgbClr val="0070C0"/>
                </a:solidFill>
                <a:latin typeface="Eras Light ITC" panose="020B0402030504020804" pitchFamily="34" charset="0"/>
              </a:rPr>
              <a:t>VMFS</a:t>
            </a:r>
            <a:r>
              <a:rPr lang="zh-CN" altLang="en-US" sz="1600" dirty="0">
                <a:solidFill>
                  <a:srgbClr val="0070C0"/>
                </a:solidFill>
                <a:latin typeface="Eras Light ITC" panose="020B0402030504020804" pitchFamily="34" charset="0"/>
              </a:rPr>
              <a:t>）</a:t>
            </a:r>
            <a:endParaRPr lang="en-US" altLang="zh-CN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  <a:p>
            <a:r>
              <a:rPr lang="en-US" altLang="zh-CN" sz="1600" dirty="0">
                <a:solidFill>
                  <a:srgbClr val="0070C0"/>
                </a:solidFill>
                <a:latin typeface="Eras Light ITC" panose="020B0402030504020804" pitchFamily="34" charset="0"/>
              </a:rPr>
              <a:t>Longhorn</a:t>
            </a:r>
          </a:p>
          <a:p>
            <a:r>
              <a:rPr lang="en-US" altLang="zh-CN" sz="1600" dirty="0">
                <a:solidFill>
                  <a:srgbClr val="0070C0"/>
                </a:solidFill>
                <a:latin typeface="Eras Light ITC" panose="020B0402030504020804" pitchFamily="34" charset="0"/>
              </a:rPr>
              <a:t>Rook</a:t>
            </a:r>
          </a:p>
          <a:p>
            <a:endParaRPr lang="zh-CN" altLang="en-US" sz="1600" dirty="0">
              <a:solidFill>
                <a:srgbClr val="0070C0"/>
              </a:solidFill>
              <a:latin typeface="Eras Light ITC" panose="020B0402030504020804" pitchFamily="34" charset="0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950B6A8-7050-4984-B978-A14E9DC77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331582"/>
              </p:ext>
            </p:extLst>
          </p:nvPr>
        </p:nvGraphicFramePr>
        <p:xfrm>
          <a:off x="838200" y="5276525"/>
          <a:ext cx="10515600" cy="90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52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753D3-064E-414E-A36F-85036A1D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预研挑战之集群部署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11E25-AB2F-46E3-B8BE-47ACB1C9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/>
              <a:t>手工部署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是一个很艰巨的活，你需要了解网络配置、</a:t>
            </a:r>
            <a:r>
              <a:rPr lang="en-US" altLang="zh-CN" sz="1800" dirty="0"/>
              <a:t>docker</a:t>
            </a:r>
            <a:r>
              <a:rPr lang="zh-CN" altLang="en-US" sz="1800" dirty="0"/>
              <a:t>的安装与使用、镜像仓库的构建、角色证书的创建、</a:t>
            </a:r>
            <a:r>
              <a:rPr lang="en-US" altLang="zh-CN" sz="1800" dirty="0" err="1"/>
              <a:t>kubernetes</a:t>
            </a:r>
            <a:r>
              <a:rPr lang="zh-CN" altLang="en-US" sz="1800" dirty="0"/>
              <a:t>的基本原理和构成、</a:t>
            </a:r>
            <a:r>
              <a:rPr lang="en-US" altLang="zh-CN" sz="1800" dirty="0" err="1"/>
              <a:t>kubernetes</a:t>
            </a:r>
            <a:r>
              <a:rPr lang="zh-CN" altLang="en-US" sz="1800" dirty="0"/>
              <a:t>应用程序的</a:t>
            </a:r>
            <a:r>
              <a:rPr lang="en-US" altLang="zh-CN" sz="1800" dirty="0" err="1"/>
              <a:t>yaml</a:t>
            </a:r>
            <a:r>
              <a:rPr lang="zh-CN" altLang="en-US" sz="1800" dirty="0"/>
              <a:t>文件编写等。</a:t>
            </a:r>
            <a:endParaRPr lang="en-US" altLang="zh-CN" sz="18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sz="1800" dirty="0"/>
              <a:t>Kubernetes</a:t>
            </a:r>
            <a:r>
              <a:rPr lang="zh-CN" altLang="en-US" sz="1800" dirty="0"/>
              <a:t>官方提供的部署方案有</a:t>
            </a:r>
            <a:r>
              <a:rPr lang="en-US" altLang="zh-CN" sz="1800" dirty="0"/>
              <a:t>30</a:t>
            </a:r>
            <a:r>
              <a:rPr lang="zh-CN" altLang="en-US" sz="1800" dirty="0"/>
              <a:t>多种，这个写方案的总数，以及每个方案的细则，都在不断变化，很多方案都无法再演练情况下上下，只有为数不多的方案可以用于生产环境。</a:t>
            </a:r>
            <a:endParaRPr lang="en-US" altLang="zh-CN" sz="1800" dirty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sz="1800" dirty="0"/>
              <a:t>截止到</a:t>
            </a:r>
            <a:r>
              <a:rPr lang="en-US" altLang="zh-CN" sz="1800" dirty="0"/>
              <a:t>2018</a:t>
            </a:r>
            <a:r>
              <a:rPr lang="zh-CN" altLang="en-US" sz="1800" dirty="0"/>
              <a:t>年第一季度，这个状况终于稳定了下来，我们将再今后的生产环境中使用 </a:t>
            </a:r>
            <a:r>
              <a:rPr lang="en-US" altLang="zh-CN" sz="1800" dirty="0"/>
              <a:t>Rancher</a:t>
            </a:r>
            <a:r>
              <a:rPr lang="zh-CN" altLang="en-US" sz="1800" dirty="0"/>
              <a:t>。它可以使我们轻易的获得一个类似于阿里云的一站式管理平台，以及丰富的云原生应用模板。</a:t>
            </a:r>
            <a:endParaRPr lang="en-US" altLang="zh-CN" sz="1800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09DA7605-464D-4892-A925-BC2A7F36D5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797563"/>
              </p:ext>
            </p:extLst>
          </p:nvPr>
        </p:nvGraphicFramePr>
        <p:xfrm>
          <a:off x="838200" y="5008494"/>
          <a:ext cx="10515600" cy="95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7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EDBFD-92EE-4C12-80D6-58707F2A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历程</a:t>
            </a:r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5FD1CB5E-C750-4F57-A5C1-ABEE107DC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732065"/>
              </p:ext>
            </p:extLst>
          </p:nvPr>
        </p:nvGraphicFramePr>
        <p:xfrm>
          <a:off x="1480820" y="3000786"/>
          <a:ext cx="8992447" cy="117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FF5E61F7-949E-4C42-A4C9-FEE0090FFE22}"/>
              </a:ext>
            </a:extLst>
          </p:cNvPr>
          <p:cNvSpPr/>
          <p:nvPr/>
        </p:nvSpPr>
        <p:spPr>
          <a:xfrm>
            <a:off x="1480822" y="4015015"/>
            <a:ext cx="1166757" cy="9233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开始预研容器基础技术。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E4DFFBD-4FF0-4469-BA2F-BA5EC039BFD5}"/>
              </a:ext>
            </a:extLst>
          </p:cNvPr>
          <p:cNvSpPr/>
          <p:nvPr/>
        </p:nvSpPr>
        <p:spPr>
          <a:xfrm>
            <a:off x="2835489" y="1406465"/>
            <a:ext cx="1166757" cy="1754326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完成系列实践：容器化部署常见开发工具或服务。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1AF6EC-20BD-4477-AB0D-67B7D1048F87}"/>
              </a:ext>
            </a:extLst>
          </p:cNvPr>
          <p:cNvSpPr/>
          <p:nvPr/>
        </p:nvSpPr>
        <p:spPr>
          <a:xfrm>
            <a:off x="4144954" y="4015015"/>
            <a:ext cx="1336368" cy="1200329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完成</a:t>
            </a:r>
            <a:r>
              <a:rPr lang="en-US" altLang="zh-CN" dirty="0">
                <a:solidFill>
                  <a:srgbClr val="0070C0"/>
                </a:solidFill>
              </a:rPr>
              <a:t>IT</a:t>
            </a:r>
            <a:r>
              <a:rPr lang="zh-CN" altLang="en-US" dirty="0">
                <a:solidFill>
                  <a:srgbClr val="0070C0"/>
                </a:solidFill>
              </a:rPr>
              <a:t>基础环境改造方案（基于</a:t>
            </a:r>
            <a:r>
              <a:rPr lang="en-US" altLang="zh-CN" dirty="0">
                <a:solidFill>
                  <a:srgbClr val="0070C0"/>
                </a:solidFill>
              </a:rPr>
              <a:t>K8S </a:t>
            </a:r>
            <a:r>
              <a:rPr lang="zh-CN" altLang="en-US" dirty="0">
                <a:solidFill>
                  <a:srgbClr val="0070C0"/>
                </a:solidFill>
              </a:rPr>
              <a:t>）。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F7DF4E0-2C9B-4D2C-B43B-1821F5DA2CE7}"/>
              </a:ext>
            </a:extLst>
          </p:cNvPr>
          <p:cNvSpPr/>
          <p:nvPr/>
        </p:nvSpPr>
        <p:spPr>
          <a:xfrm>
            <a:off x="5481322" y="1129466"/>
            <a:ext cx="1166757" cy="2031325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完成阿尔及利亚项目的容器化部署方案（基于散列容器）。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BAB10C-5293-4ABC-A217-4DC5ECD03E28}"/>
              </a:ext>
            </a:extLst>
          </p:cNvPr>
          <p:cNvSpPr/>
          <p:nvPr/>
        </p:nvSpPr>
        <p:spPr>
          <a:xfrm>
            <a:off x="6809087" y="4015015"/>
            <a:ext cx="1175063" cy="2031325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尝试基于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Swarm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容器化部署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Ag02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，但最终舍弃了这个集群方案。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5C4E37A-3FC7-40F2-B00E-D4270DBD2CD1}"/>
              </a:ext>
            </a:extLst>
          </p:cNvPr>
          <p:cNvSpPr/>
          <p:nvPr/>
        </p:nvSpPr>
        <p:spPr>
          <a:xfrm>
            <a:off x="8127155" y="2237461"/>
            <a:ext cx="2083645" cy="9233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全面转向</a:t>
            </a:r>
            <a:r>
              <a:rPr lang="en-US" altLang="zh-CN" dirty="0">
                <a:solidFill>
                  <a:srgbClr val="0070C0"/>
                </a:solidFill>
              </a:rPr>
              <a:t>K8S</a:t>
            </a:r>
            <a:r>
              <a:rPr lang="zh-CN" altLang="en-US" dirty="0">
                <a:solidFill>
                  <a:srgbClr val="0070C0"/>
                </a:solidFill>
              </a:rPr>
              <a:t>，开始编写开发云实践方案。</a:t>
            </a:r>
          </a:p>
        </p:txBody>
      </p:sp>
    </p:spTree>
    <p:extLst>
      <p:ext uri="{BB962C8B-B14F-4D97-AF65-F5344CB8AC3E}">
        <p14:creationId xmlns:p14="http://schemas.microsoft.com/office/powerpoint/2010/main" val="11842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1C2434-DAC0-4FDE-AFA8-B22726F8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14" y="0"/>
            <a:ext cx="9872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0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BD05C-F56F-41C4-AFCD-1D3F58A8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云原生常见架构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F85672-8820-42D2-9DAA-93B7815D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44" y="1326675"/>
            <a:ext cx="8799111" cy="55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8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DCC53-E548-44E8-AAC8-E4D92C99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持续集成与发布方案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DF3AD8-A9B9-4D85-B08D-172676DA8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34" y="1507878"/>
            <a:ext cx="7851731" cy="5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1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A194B-39D1-4C0F-B965-004A57C1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日志收集与监控方案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CE2DDC-1AAF-4100-A692-3443B2D66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2"/>
          <a:stretch/>
        </p:blipFill>
        <p:spPr>
          <a:xfrm>
            <a:off x="1709006" y="1422886"/>
            <a:ext cx="8773988" cy="54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5C77A-864C-480F-B2FE-B69E9835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容器生态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DBC179-3309-423E-8F15-F268CB85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7" y="1449917"/>
            <a:ext cx="8991600" cy="514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6E6781-20A5-4EBC-8C74-33C7C5DB7BC1}"/>
              </a:ext>
            </a:extLst>
          </p:cNvPr>
          <p:cNvSpPr txBox="1"/>
          <p:nvPr/>
        </p:nvSpPr>
        <p:spPr>
          <a:xfrm>
            <a:off x="9785698" y="1759509"/>
            <a:ext cx="16273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官方镜像库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开发者工具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操作系统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基础设施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集群及调度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配置管理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监控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日志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大数据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服务发现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持续构建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课程训练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5325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FFF91-94D4-4DB9-99EE-9E69DB6F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容器领域标准：</a:t>
            </a:r>
            <a:r>
              <a:rPr lang="en-US" altLang="zh-CN" dirty="0"/>
              <a:t>CNCF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8972A-F60F-4751-8EA8-DFF791D7A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CNCF</a:t>
            </a:r>
            <a:r>
              <a:rPr lang="zh-CN" altLang="en-US" sz="1800" dirty="0"/>
              <a:t>，全称</a:t>
            </a:r>
            <a:r>
              <a:rPr lang="en-US" altLang="zh-CN" sz="1800" dirty="0"/>
              <a:t>Cloud Native Computing Foundation</a:t>
            </a:r>
            <a:r>
              <a:rPr lang="zh-CN" altLang="en-US" sz="1800" dirty="0"/>
              <a:t>（云原生计算基金会）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口号是：坚持和整合开源技术来让编排容器作为微服务架构的一部分！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CNCF</a:t>
            </a:r>
            <a:r>
              <a:rPr lang="zh-CN" altLang="en-US" sz="1800" dirty="0"/>
              <a:t>作为一个厂商中立的基金会，致力于</a:t>
            </a:r>
            <a:r>
              <a:rPr lang="en-US" altLang="zh-CN" sz="1800" dirty="0" err="1"/>
              <a:t>Github</a:t>
            </a:r>
            <a:r>
              <a:rPr lang="zh-CN" altLang="en-US" sz="1800" dirty="0"/>
              <a:t>上的快速成长的开源技术的推广，如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、</a:t>
            </a:r>
            <a:r>
              <a:rPr lang="en-US" altLang="zh-CN" sz="1800" dirty="0"/>
              <a:t>Prometheus</a:t>
            </a:r>
            <a:r>
              <a:rPr lang="zh-CN" altLang="en-US" sz="1800" dirty="0"/>
              <a:t>、</a:t>
            </a:r>
            <a:r>
              <a:rPr lang="en-US" altLang="zh-CN" sz="1800" dirty="0"/>
              <a:t>Rancher</a:t>
            </a:r>
            <a:r>
              <a:rPr lang="zh-CN" altLang="en-US" sz="1800" dirty="0"/>
              <a:t>等，帮助开发人员更快更好的构建出色的产品。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不论您是云原生应用的开发者、管理者还是研究人员都有必要了解一下</a:t>
            </a:r>
            <a:r>
              <a:rPr lang="en-US" altLang="zh-CN" sz="1800" dirty="0"/>
              <a:t>CNCF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下图是</a:t>
            </a:r>
            <a:r>
              <a:rPr lang="en-US" altLang="zh-CN" sz="1800" dirty="0"/>
              <a:t>CNCF</a:t>
            </a:r>
            <a:r>
              <a:rPr lang="zh-CN" altLang="en-US" sz="1800" dirty="0"/>
              <a:t>的全景图：</a:t>
            </a:r>
          </a:p>
        </p:txBody>
      </p:sp>
    </p:spTree>
    <p:extLst>
      <p:ext uri="{BB962C8B-B14F-4D97-AF65-F5344CB8AC3E}">
        <p14:creationId xmlns:p14="http://schemas.microsoft.com/office/powerpoint/2010/main" val="351376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119E6-493F-4FDF-AFB3-792A928A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容器领域标准：</a:t>
            </a:r>
            <a:r>
              <a:rPr lang="en-US" altLang="zh-CN" dirty="0"/>
              <a:t>CNCF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BED76F-259E-47E3-89C6-24D86916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57325"/>
            <a:ext cx="9601199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7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D1113-8E25-4937-AE45-DB83EA86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CNCF</a:t>
            </a:r>
            <a:r>
              <a:rPr lang="zh-CN" altLang="en-US" dirty="0"/>
              <a:t>：云原生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1E6B-FAAE-4308-A236-A356DAF7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为了解决传统应用升级缓慢、架构臃肿、不能快速迭代、故障不能快速定位、问题无法快速解决等问题，云原生这一概念横空出世。云原生可以改进应用开发的效率，改变企业的组织结构，甚至会在文化层面上直接影响一个公司的决策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另外，云原生也很好地解释了云上运行的应用应该具备什么样的架构特性：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b="1" dirty="0"/>
              <a:t>敏捷、可靠、高弹性、易扩展、故障隔离保护、不中断业务持续更新。</a:t>
            </a:r>
            <a:endParaRPr lang="en-US" altLang="zh-CN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以上特性也是云原生区别于传统云应用的优势特点。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从宏观概念上讲，云原生是不同思想的集合，集目前各种热门技术之大成。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具体包括如下图所示的几个部分：</a:t>
            </a:r>
          </a:p>
        </p:txBody>
      </p:sp>
    </p:spTree>
    <p:extLst>
      <p:ext uri="{BB962C8B-B14F-4D97-AF65-F5344CB8AC3E}">
        <p14:creationId xmlns:p14="http://schemas.microsoft.com/office/powerpoint/2010/main" val="199763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7E03C81-BA5B-4D84-B7CB-0EE1E067E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17" y="1308963"/>
            <a:ext cx="8509765" cy="5549037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B7A61BA4-2680-4076-ACD9-4345DAB8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CNCF</a:t>
            </a:r>
            <a:r>
              <a:rPr lang="zh-CN" altLang="en-US" dirty="0"/>
              <a:t>：云原生</a:t>
            </a:r>
          </a:p>
        </p:txBody>
      </p:sp>
    </p:spTree>
    <p:extLst>
      <p:ext uri="{BB962C8B-B14F-4D97-AF65-F5344CB8AC3E}">
        <p14:creationId xmlns:p14="http://schemas.microsoft.com/office/powerpoint/2010/main" val="183202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574D6-2F6D-4498-A2AD-27BBD11D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</a:t>
            </a:r>
            <a:r>
              <a:rPr lang="en-US" altLang="zh-CN" dirty="0"/>
              <a:t> Kubernetes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79F28-6318-440C-9C74-824B59E6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Kubernetes</a:t>
            </a:r>
            <a:r>
              <a:rPr lang="zh-CN" altLang="en-US" sz="1800" dirty="0"/>
              <a:t>是容器编排系统的事实标准，它的很多设计思想都契合了微服务和云原生应用的设计法则。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在单机上运行容器，无法发挥它的最大效能，只有形成集群，才能最大程度发挥容器的良好隔离、资源分配与编排管理的优势，而对于容器的编排管理，</a:t>
            </a:r>
            <a:r>
              <a:rPr lang="en-US" altLang="zh-CN" sz="1800" dirty="0"/>
              <a:t>Swarm</a:t>
            </a:r>
            <a:r>
              <a:rPr lang="zh-CN" altLang="en-US" sz="1800" dirty="0"/>
              <a:t>、</a:t>
            </a:r>
            <a:r>
              <a:rPr lang="en-US" altLang="zh-CN" sz="1800" dirty="0"/>
              <a:t>Mesos</a:t>
            </a:r>
            <a:r>
              <a:rPr lang="zh-CN" altLang="en-US" sz="1800" dirty="0"/>
              <a:t>和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的大战已经基本宣告结束，</a:t>
            </a:r>
            <a:r>
              <a:rPr lang="en-US" altLang="zh-CN" sz="1800" dirty="0" err="1"/>
              <a:t>kubernetes</a:t>
            </a:r>
            <a:r>
              <a:rPr lang="zh-CN" altLang="en-US" sz="1800" dirty="0"/>
              <a:t>成为了无可争议的赢家。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/>
              <a:t>下面这张图是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的架构图，其中显示了组件之间交互的接口</a:t>
            </a:r>
            <a:r>
              <a:rPr lang="en-US" altLang="zh-CN" sz="1800" dirty="0"/>
              <a:t>CNI</a:t>
            </a:r>
            <a:r>
              <a:rPr lang="zh-CN" altLang="en-US" sz="1800" dirty="0"/>
              <a:t>、</a:t>
            </a:r>
            <a:r>
              <a:rPr lang="en-US" altLang="zh-CN" sz="1800" dirty="0"/>
              <a:t>CRI</a:t>
            </a:r>
            <a:r>
              <a:rPr lang="zh-CN" altLang="en-US" sz="1800" dirty="0"/>
              <a:t>、</a:t>
            </a:r>
            <a:r>
              <a:rPr lang="en-US" altLang="zh-CN" sz="1800" dirty="0"/>
              <a:t>OCI</a:t>
            </a:r>
            <a:r>
              <a:rPr lang="zh-CN" altLang="en-US" sz="1800" dirty="0"/>
              <a:t>等，这些将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与某款具体产品解耦，给用户最大的定制程度，使得</a:t>
            </a:r>
            <a:r>
              <a:rPr lang="en-US" altLang="zh-CN" sz="1800" dirty="0"/>
              <a:t>Kubernetes</a:t>
            </a:r>
            <a:r>
              <a:rPr lang="zh-CN" altLang="en-US" sz="1800" dirty="0"/>
              <a:t>有机会成为跨云的真正的云原生应用的操作系统。</a:t>
            </a:r>
          </a:p>
        </p:txBody>
      </p:sp>
    </p:spTree>
    <p:extLst>
      <p:ext uri="{BB962C8B-B14F-4D97-AF65-F5344CB8AC3E}">
        <p14:creationId xmlns:p14="http://schemas.microsoft.com/office/powerpoint/2010/main" val="393501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C6F909-FAC7-45B4-BA5C-FCE355384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89" y="1530516"/>
            <a:ext cx="8790821" cy="5327484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034BFD2-63A3-4399-B1DA-E796CF6E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云原生：</a:t>
            </a:r>
            <a:r>
              <a:rPr lang="en-US" altLang="zh-CN" dirty="0"/>
              <a:t> Kubernetes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930009"/>
      </p:ext>
    </p:extLst>
  </p:cSld>
  <p:clrMapOvr>
    <a:masterClrMapping/>
  </p:clrMapOvr>
</p:sld>
</file>

<file path=ppt/theme/theme1.xml><?xml version="1.0" encoding="utf-8"?>
<a:theme xmlns:a="http://schemas.openxmlformats.org/drawingml/2006/main" name="gsafety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848A3"/>
      </a:accent1>
      <a:accent2>
        <a:srgbClr val="2DAE30"/>
      </a:accent2>
      <a:accent3>
        <a:srgbClr val="757070"/>
      </a:accent3>
      <a:accent4>
        <a:srgbClr val="7030A0"/>
      </a:accent4>
      <a:accent5>
        <a:srgbClr val="FF6600"/>
      </a:accent5>
      <a:accent6>
        <a:srgbClr val="00B0F0"/>
      </a:accent6>
      <a:hlink>
        <a:srgbClr val="FFFF00"/>
      </a:hlink>
      <a:folHlink>
        <a:srgbClr val="C00000"/>
      </a:folHlink>
    </a:clrScheme>
    <a:fontScheme name="arial微软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容器技术</Template>
  <TotalTime>3135</TotalTime>
  <Words>1740</Words>
  <Application>Microsoft Office PowerPoint</Application>
  <PresentationFormat>宽屏</PresentationFormat>
  <Paragraphs>152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微软雅黑</vt:lpstr>
      <vt:lpstr>Arial</vt:lpstr>
      <vt:lpstr>Arial Black</vt:lpstr>
      <vt:lpstr>Eras Light ITC</vt:lpstr>
      <vt:lpstr>Helvetica</vt:lpstr>
      <vt:lpstr>Wingdings</vt:lpstr>
      <vt:lpstr>gsafety</vt:lpstr>
      <vt:lpstr>云原生实践的挑战与方案</vt:lpstr>
      <vt:lpstr>历程</vt:lpstr>
      <vt:lpstr>容器生态</vt:lpstr>
      <vt:lpstr>容器领域标准：CNCF</vt:lpstr>
      <vt:lpstr>容器领域标准：CNCF</vt:lpstr>
      <vt:lpstr>CNCF：云原生</vt:lpstr>
      <vt:lpstr>CNCF：云原生</vt:lpstr>
      <vt:lpstr>云原生： Kubernetes</vt:lpstr>
      <vt:lpstr>云原生： Kubernetes</vt:lpstr>
      <vt:lpstr>云原生： Kubernetes</vt:lpstr>
      <vt:lpstr>云原生：微服务</vt:lpstr>
      <vt:lpstr>云原生：微服务</vt:lpstr>
      <vt:lpstr>云原生：微服务</vt:lpstr>
      <vt:lpstr>使用Kubernetes构建云原生应用</vt:lpstr>
      <vt:lpstr>使用Kubernetes构建云原生应用</vt:lpstr>
      <vt:lpstr>K8S预研挑战</vt:lpstr>
      <vt:lpstr>K8S预研挑战之网络</vt:lpstr>
      <vt:lpstr>K8S预研挑战之存储</vt:lpstr>
      <vt:lpstr>K8S预研挑战之集群部署</vt:lpstr>
      <vt:lpstr>PowerPoint 演示文稿</vt:lpstr>
      <vt:lpstr>云原生常见架构</vt:lpstr>
      <vt:lpstr>持续集成与发布方案</vt:lpstr>
      <vt:lpstr>日志收集与监控方案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K8S实践的挑战与方案</dc:title>
  <dc:creator>zr</dc:creator>
  <cp:lastModifiedBy>zr</cp:lastModifiedBy>
  <cp:revision>52</cp:revision>
  <dcterms:created xsi:type="dcterms:W3CDTF">2018-05-23T03:02:57Z</dcterms:created>
  <dcterms:modified xsi:type="dcterms:W3CDTF">2019-12-31T01:57:41Z</dcterms:modified>
</cp:coreProperties>
</file>